
<file path=[Content_Types].xml><?xml version="1.0" encoding="utf-8"?>
<Types xmlns="http://schemas.openxmlformats.org/package/2006/content-types">
  <Default ContentType="image/png" Extension="png"/>
  <Default ContentType="image/jpeg" Extension="jpeg"/>
  <Default ContentType="application/vnd.openxmlformats-package.relationships+xml" Extension="rels"/>
  <Default ContentType="application/xml" Extension="xml"/>
  <Default ContentType="image/jpeg" Extension="jpg"/>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60" autoAdjust="0"/>
    <p:restoredTop sz="94660"/>
  </p:normalViewPr>
  <p:slideViewPr>
    <p:cSldViewPr snapToGrid="0">
      <p:cViewPr varScale="1">
        <p:scale>
          <a:sx n="73" d="100"/>
          <a:sy n="73" d="100"/>
        </p:scale>
        <p:origin x="111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24147C0-F40D-46BD-A875-DF98C879C7F4}" type="datetimeFigureOut">
              <a:rPr lang="en-US" smtClean="0"/>
              <a:t>8/3/2017</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56416D-25A5-4289-B47E-8B14CDCA356A}" type="slidenum">
              <a:rPr lang="en-US" smtClean="0"/>
              <a:t>‹#›</a:t>
            </a:fld>
            <a:endParaRPr lang="en-US"/>
          </a:p>
        </p:txBody>
      </p:sp>
    </p:spTree>
    <p:extLst>
      <p:ext uri="{BB962C8B-B14F-4D97-AF65-F5344CB8AC3E}">
        <p14:creationId xmlns:p14="http://schemas.microsoft.com/office/powerpoint/2010/main" val="22375699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5124"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AECC5C7-5389-4495-898D-CD2EB4BD7A04}" type="datetime1">
              <a:rPr lang="en-US" altLang="en-US" smtClean="0"/>
              <a:pPr/>
              <a:t>8/3/2017</a:t>
            </a:fld>
            <a:endParaRPr lang="en-US" altLang="en-US" smtClean="0"/>
          </a:p>
        </p:txBody>
      </p:sp>
      <p:sp>
        <p:nvSpPr>
          <p:cNvPr id="512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CAC47D6-7065-4D60-B6EC-4E64E833EA34}" type="slidenum">
              <a:rPr lang="en-US" altLang="en-US"/>
              <a:pPr/>
              <a:t>1</a:t>
            </a:fld>
            <a:endParaRPr lang="en-US" altLang="en-US"/>
          </a:p>
        </p:txBody>
      </p:sp>
      <p:sp>
        <p:nvSpPr>
          <p:cNvPr id="51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17655555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24580"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F636462-75B0-4A46-8A9A-6328F506E76F}" type="datetime1">
              <a:rPr lang="en-US" altLang="en-US" smtClean="0"/>
              <a:pPr/>
              <a:t>8/3/2017</a:t>
            </a:fld>
            <a:endParaRPr lang="en-US" altLang="en-US" smtClean="0"/>
          </a:p>
        </p:txBody>
      </p:sp>
      <p:sp>
        <p:nvSpPr>
          <p:cNvPr id="2458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01AFEE7-8616-4212-801E-3BCC51EA1A44}" type="slidenum">
              <a:rPr lang="en-US" altLang="en-US"/>
              <a:pPr/>
              <a:t>11</a:t>
            </a:fld>
            <a:endParaRPr lang="en-US" altLang="en-US"/>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22070231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2662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FD42C2A-4C73-413C-81D4-CF673FC2D786}" type="datetime1">
              <a:rPr lang="en-US" altLang="en-US" smtClean="0"/>
              <a:pPr/>
              <a:t>8/3/2017</a:t>
            </a:fld>
            <a:endParaRPr lang="en-US" altLang="en-US" smtClean="0"/>
          </a:p>
        </p:txBody>
      </p:sp>
      <p:sp>
        <p:nvSpPr>
          <p:cNvPr id="2662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9BB3378-C572-4C61-B78C-81FBA743832A}" type="slidenum">
              <a:rPr lang="en-US" altLang="en-US"/>
              <a:pPr/>
              <a:t>12</a:t>
            </a:fld>
            <a:endParaRPr lang="en-US" altLang="en-US"/>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34226912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28676"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298A508-CAE1-4EA3-A3A7-D333189B0FB6}" type="datetime1">
              <a:rPr lang="en-US" altLang="en-US" smtClean="0"/>
              <a:pPr/>
              <a:t>8/3/2017</a:t>
            </a:fld>
            <a:endParaRPr lang="en-US" altLang="en-US" smtClean="0"/>
          </a:p>
        </p:txBody>
      </p:sp>
      <p:sp>
        <p:nvSpPr>
          <p:cNvPr id="2867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B2FE7F9-B27F-49EC-A726-F44CF08027C9}" type="slidenum">
              <a:rPr lang="en-US" altLang="en-US"/>
              <a:pPr/>
              <a:t>13</a:t>
            </a:fld>
            <a:endParaRPr lang="en-US" altLang="en-US"/>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3125946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30724"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40A4159-EB7B-4429-9FB2-BA0BA3B4F3E7}" type="datetime1">
              <a:rPr lang="en-US" altLang="en-US" smtClean="0"/>
              <a:pPr/>
              <a:t>8/3/2017</a:t>
            </a:fld>
            <a:endParaRPr lang="en-US" altLang="en-US" smtClean="0"/>
          </a:p>
        </p:txBody>
      </p:sp>
      <p:sp>
        <p:nvSpPr>
          <p:cNvPr id="3072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A16F3CC-6CEF-4817-A0CA-BD9CEF57C8FC}" type="slidenum">
              <a:rPr lang="en-US" altLang="en-US"/>
              <a:pPr/>
              <a:t>14</a:t>
            </a:fld>
            <a:endParaRPr lang="en-US" altLang="en-US"/>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39943463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3277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34530EC-756A-49EA-89A3-D02280F6C279}" type="datetime1">
              <a:rPr lang="en-US" altLang="en-US" smtClean="0"/>
              <a:pPr/>
              <a:t>8/3/2017</a:t>
            </a:fld>
            <a:endParaRPr lang="en-US" altLang="en-US" smtClean="0"/>
          </a:p>
        </p:txBody>
      </p:sp>
      <p:sp>
        <p:nvSpPr>
          <p:cNvPr id="3277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88C527-9A7A-4440-881C-E2C5923D221C}" type="slidenum">
              <a:rPr lang="en-US" altLang="en-US"/>
              <a:pPr/>
              <a:t>15</a:t>
            </a:fld>
            <a:endParaRPr lang="en-US" altLang="en-US"/>
          </a:p>
        </p:txBody>
      </p:sp>
      <p:sp>
        <p:nvSpPr>
          <p:cNvPr id="327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3590671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717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7274DD-857F-4BC0-A3F4-803C3C62D634}" type="datetime1">
              <a:rPr lang="en-US" altLang="en-US" smtClean="0"/>
              <a:pPr/>
              <a:t>8/3/2017</a:t>
            </a:fld>
            <a:endParaRPr lang="en-US" altLang="en-US" smtClean="0"/>
          </a:p>
        </p:txBody>
      </p:sp>
      <p:sp>
        <p:nvSpPr>
          <p:cNvPr id="717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B81FE99-73F1-4260-8DA3-154B90B82572}" type="slidenum">
              <a:rPr lang="en-US" altLang="en-US"/>
              <a:pPr/>
              <a:t>2</a:t>
            </a:fld>
            <a:endParaRPr lang="en-US" altLang="en-US"/>
          </a:p>
        </p:txBody>
      </p:sp>
      <p:sp>
        <p:nvSpPr>
          <p:cNvPr id="717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1677755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9220"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F9F5F9E7-2406-4B25-A927-73AA78A18201}" type="datetime1">
              <a:rPr lang="en-US" altLang="en-US" smtClean="0"/>
              <a:pPr/>
              <a:t>8/3/2017</a:t>
            </a:fld>
            <a:endParaRPr lang="en-US" altLang="en-US" smtClean="0"/>
          </a:p>
        </p:txBody>
      </p:sp>
      <p:sp>
        <p:nvSpPr>
          <p:cNvPr id="922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34B69E7-3C9D-4F16-8565-F45B0DC71126}" type="slidenum">
              <a:rPr lang="en-US" altLang="en-US"/>
              <a:pPr/>
              <a:t>3</a:t>
            </a:fld>
            <a:endParaRPr lang="en-US" altLang="en-US"/>
          </a:p>
        </p:txBody>
      </p:sp>
      <p:sp>
        <p:nvSpPr>
          <p:cNvPr id="922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18405138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ln/>
        </p:spPr>
      </p:sp>
      <p:sp>
        <p:nvSpPr>
          <p:cNvPr id="112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1126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E0EA623-9DE3-4A17-8A14-616B8218CE83}" type="datetime1">
              <a:rPr lang="en-US" altLang="en-US" smtClean="0"/>
              <a:pPr/>
              <a:t>8/3/2017</a:t>
            </a:fld>
            <a:endParaRPr lang="en-US" altLang="en-US" smtClean="0"/>
          </a:p>
        </p:txBody>
      </p:sp>
      <p:sp>
        <p:nvSpPr>
          <p:cNvPr id="1126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4778D69-5864-4221-869A-719DA78B6BD6}" type="slidenum">
              <a:rPr lang="en-US" altLang="en-US"/>
              <a:pPr/>
              <a:t>4</a:t>
            </a:fld>
            <a:endParaRPr lang="en-US" altLang="en-US"/>
          </a:p>
        </p:txBody>
      </p:sp>
      <p:sp>
        <p:nvSpPr>
          <p:cNvPr id="1127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116087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14340"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9582FAE4-F981-4118-BD59-6B8EBF7B98B5}" type="datetime1">
              <a:rPr lang="en-US" altLang="en-US" smtClean="0"/>
              <a:pPr/>
              <a:t>8/3/2017</a:t>
            </a:fld>
            <a:endParaRPr lang="en-US" altLang="en-US" smtClean="0"/>
          </a:p>
        </p:txBody>
      </p:sp>
      <p:sp>
        <p:nvSpPr>
          <p:cNvPr id="14341"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58D2253A-B0C0-4B73-9A4A-F40BEBB4B96F}" type="slidenum">
              <a:rPr lang="en-US" altLang="en-US"/>
              <a:pPr/>
              <a:t>6</a:t>
            </a:fld>
            <a:endParaRPr lang="en-US" altLang="en-US"/>
          </a:p>
        </p:txBody>
      </p:sp>
      <p:sp>
        <p:nvSpPr>
          <p:cNvPr id="1434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1026410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16388"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5E08AE2-A97D-4255-A2E5-3D10D312BDD2}" type="datetime1">
              <a:rPr lang="en-US" altLang="en-US" smtClean="0"/>
              <a:pPr/>
              <a:t>8/3/2017</a:t>
            </a:fld>
            <a:endParaRPr lang="en-US" altLang="en-US" smtClean="0"/>
          </a:p>
        </p:txBody>
      </p:sp>
      <p:sp>
        <p:nvSpPr>
          <p:cNvPr id="16389"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17FA24-0BEF-4FBF-85D4-F203F70807BC}" type="slidenum">
              <a:rPr lang="en-US" altLang="en-US"/>
              <a:pPr/>
              <a:t>7</a:t>
            </a:fld>
            <a:endParaRPr lang="en-US" altLang="en-US"/>
          </a:p>
        </p:txBody>
      </p:sp>
      <p:sp>
        <p:nvSpPr>
          <p:cNvPr id="1639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589624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18436"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6832A8A-F3C1-4FC1-B06A-B24D9E84D118}" type="datetime1">
              <a:rPr lang="en-US" altLang="en-US" smtClean="0"/>
              <a:pPr/>
              <a:t>8/3/2017</a:t>
            </a:fld>
            <a:endParaRPr lang="en-US" altLang="en-US" smtClean="0"/>
          </a:p>
        </p:txBody>
      </p:sp>
      <p:sp>
        <p:nvSpPr>
          <p:cNvPr id="18437"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03DC326-F1DA-4B84-94EF-0B33E395CD3A}" type="slidenum">
              <a:rPr lang="en-US" altLang="en-US"/>
              <a:pPr/>
              <a:t>8</a:t>
            </a:fld>
            <a:endParaRPr lang="en-US" altLang="en-US"/>
          </a:p>
        </p:txBody>
      </p:sp>
      <p:sp>
        <p:nvSpPr>
          <p:cNvPr id="1843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39218675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20484"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3A981C9-4453-4CA6-8FBD-30EE3A05238F}" type="datetime1">
              <a:rPr lang="en-US" altLang="en-US" smtClean="0"/>
              <a:pPr/>
              <a:t>8/3/2017</a:t>
            </a:fld>
            <a:endParaRPr lang="en-US" altLang="en-US" smtClean="0"/>
          </a:p>
        </p:txBody>
      </p:sp>
      <p:sp>
        <p:nvSpPr>
          <p:cNvPr id="20485"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B7313B4-2FCB-4BE1-93CE-6AF43DA4A6A7}" type="slidenum">
              <a:rPr lang="en-US" altLang="en-US"/>
              <a:pPr/>
              <a:t>9</a:t>
            </a:fld>
            <a:endParaRPr lang="en-US" altLang="en-US"/>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197623272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nl-NL" altLang="en-US" smtClean="0">
              <a:latin typeface="Calibri" panose="020F0502020204030204" pitchFamily="34" charset="0"/>
            </a:endParaRPr>
          </a:p>
        </p:txBody>
      </p:sp>
      <p:sp>
        <p:nvSpPr>
          <p:cNvPr id="22532" name="Date Placeholder 3"/>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C37EAF3-82B1-4B14-8331-DA102BA9C557}" type="datetime1">
              <a:rPr lang="en-US" altLang="en-US" smtClean="0"/>
              <a:pPr/>
              <a:t>8/3/2017</a:t>
            </a:fld>
            <a:endParaRPr lang="en-US" altLang="en-US" smtClean="0"/>
          </a:p>
        </p:txBody>
      </p:sp>
      <p:sp>
        <p:nvSpPr>
          <p:cNvPr id="22533" name="Slide Number Placeholder 4"/>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1F71EB0-A964-4581-86C0-8D0372DBE74C}" type="slidenum">
              <a:rPr lang="en-US" altLang="en-US"/>
              <a:pPr/>
              <a:t>10</a:t>
            </a:fld>
            <a:endParaRPr lang="en-US" altLang="en-US"/>
          </a:p>
        </p:txBody>
      </p:sp>
      <p:sp>
        <p:nvSpPr>
          <p:cNvPr id="2253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r>
              <a:rPr lang="en-US" altLang="en-US" smtClean="0"/>
              <a:t>P. Matseshe, QAM</a:t>
            </a:r>
          </a:p>
        </p:txBody>
      </p:sp>
    </p:spTree>
    <p:extLst>
      <p:ext uri="{BB962C8B-B14F-4D97-AF65-F5344CB8AC3E}">
        <p14:creationId xmlns:p14="http://schemas.microsoft.com/office/powerpoint/2010/main" val="3166785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724472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382778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03233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73608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A5E7622-DAD5-41AA-819E-49792C4AB695}" type="datetimeFigureOut">
              <a:rPr lang="en-US" smtClean="0"/>
              <a:t>8/3/2017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810534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839207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A5E7622-DAD5-41AA-819E-49792C4AB695}" type="datetimeFigureOut">
              <a:rPr lang="en-US" smtClean="0"/>
              <a:t>8/3/2017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66686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5E7622-DAD5-41AA-819E-49792C4AB695}" type="datetimeFigureOut">
              <a:rPr lang="en-US" smtClean="0"/>
              <a:t>8/3/2017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3830482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5E7622-DAD5-41AA-819E-49792C4AB695}" type="datetimeFigureOut">
              <a:rPr lang="en-US" smtClean="0"/>
              <a:t>8/3/2017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1361423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2031210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A5E7622-DAD5-41AA-819E-49792C4AB695}" type="datetimeFigureOut">
              <a:rPr lang="en-US" smtClean="0"/>
              <a:t>8/3/2017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DD6E1-04C9-4167-9213-F7EFBAA0C627}" type="slidenum">
              <a:rPr lang="en-US" smtClean="0"/>
              <a:t>‹#›</a:t>
            </a:fld>
            <a:endParaRPr lang="en-US"/>
          </a:p>
        </p:txBody>
      </p:sp>
    </p:spTree>
    <p:extLst>
      <p:ext uri="{BB962C8B-B14F-4D97-AF65-F5344CB8AC3E}">
        <p14:creationId xmlns:p14="http://schemas.microsoft.com/office/powerpoint/2010/main" val="688535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r="-25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5E7622-DAD5-41AA-819E-49792C4AB695}" type="datetimeFigureOut">
              <a:rPr lang="en-US" smtClean="0"/>
              <a:t>8/3/2017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DD6E1-04C9-4167-9213-F7EFBAA0C627}" type="slidenum">
              <a:rPr lang="en-US" smtClean="0"/>
              <a:t>‹#›</a:t>
            </a:fld>
            <a:endParaRPr lang="en-US"/>
          </a:p>
        </p:txBody>
      </p:sp>
    </p:spTree>
    <p:extLst>
      <p:ext uri="{BB962C8B-B14F-4D97-AF65-F5344CB8AC3E}">
        <p14:creationId xmlns:p14="http://schemas.microsoft.com/office/powerpoint/2010/main" val="18671429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arget="../media/image4.jpeg" Type="http://schemas.openxmlformats.org/officeDocument/2006/relationships/image"/><Relationship Id="rId1" Target="../slideLayouts/slideLayout2.xml" Type="http://schemas.openxmlformats.org/officeDocument/2006/relationships/slideLayout"/></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8349B706-36D0-4F93-B914-459BD3BEE863}" type="slidenum">
              <a:rPr lang="en-US" altLang="en-US" sz="1200">
                <a:solidFill>
                  <a:srgbClr val="898989"/>
                </a:solidFill>
              </a:rPr>
              <a:pPr>
                <a:spcBef>
                  <a:spcPct val="0"/>
                </a:spcBef>
                <a:buFontTx/>
                <a:buNone/>
              </a:pPr>
              <a:t>1</a:t>
            </a:fld>
            <a:endParaRPr lang="en-US" altLang="en-US" sz="1200">
              <a:solidFill>
                <a:srgbClr val="898989"/>
              </a:solidFill>
            </a:endParaRPr>
          </a:p>
        </p:txBody>
      </p:sp>
      <p:sp>
        <p:nvSpPr>
          <p:cNvPr id="4100" name="AutoShape 2"/>
          <p:cNvSpPr>
            <a:spLocks noChangeArrowheads="1"/>
          </p:cNvSpPr>
          <p:nvPr/>
        </p:nvSpPr>
        <p:spPr bwMode="auto">
          <a:xfrm>
            <a:off x="0" y="188913"/>
            <a:ext cx="8820150" cy="2808287"/>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4400"/>
              <a:t/>
            </a:r>
            <a:br>
              <a:rPr lang="en-US" altLang="en-US" sz="4400"/>
            </a:br>
            <a:r>
              <a:rPr lang="en-US" altLang="en-US" sz="4400" b="1">
                <a:solidFill>
                  <a:schemeClr val="hlink"/>
                </a:solidFill>
              </a:rPr>
              <a:t/>
            </a:r>
            <a:br>
              <a:rPr lang="en-US" altLang="en-US" sz="4400" b="1">
                <a:solidFill>
                  <a:schemeClr val="hlink"/>
                </a:solidFill>
              </a:rPr>
            </a:br>
            <a:r>
              <a:rPr lang="en-US" altLang="en-US" sz="4400" b="1"/>
              <a:t> </a:t>
            </a:r>
          </a:p>
        </p:txBody>
      </p:sp>
      <p:sp>
        <p:nvSpPr>
          <p:cNvPr id="4101" name="Rectangle 7"/>
          <p:cNvSpPr>
            <a:spLocks noGrp="1"/>
          </p:cNvSpPr>
          <p:nvPr>
            <p:ph type="ctrTitle" idx="4294967295"/>
          </p:nvPr>
        </p:nvSpPr>
        <p:spPr>
          <a:xfrm>
            <a:off x="5148263" y="2420938"/>
            <a:ext cx="3527425" cy="458787"/>
          </a:xfrm>
        </p:spPr>
        <p:txBody>
          <a:bodyPr>
            <a:normAutofit fontScale="90000"/>
          </a:bodyPr>
          <a:lstStyle/>
          <a:p>
            <a:endParaRPr lang="en-US" altLang="en-US" sz="3600" b="1" smtClean="0">
              <a:solidFill>
                <a:schemeClr val="hlink"/>
              </a:solidFill>
            </a:endParaRPr>
          </a:p>
        </p:txBody>
      </p:sp>
      <p:sp>
        <p:nvSpPr>
          <p:cNvPr id="2054" name="Rectangle 8"/>
          <p:cNvSpPr>
            <a:spLocks noGrp="1"/>
          </p:cNvSpPr>
          <p:nvPr>
            <p:ph type="subTitle" idx="4294967295"/>
          </p:nvPr>
        </p:nvSpPr>
        <p:spPr>
          <a:xfrm>
            <a:off x="323850" y="3068638"/>
            <a:ext cx="8351838" cy="2447925"/>
          </a:xfrm>
        </p:spPr>
        <p:txBody>
          <a:bodyPr/>
          <a:lstStyle/>
          <a:p>
            <a:pPr marL="0" indent="0">
              <a:buFont typeface="Arial" charset="0"/>
              <a:buNone/>
              <a:defRPr/>
            </a:pPr>
            <a:endParaRPr lang="en-GB" sz="2800" b="1" dirty="0" smtClean="0">
              <a:solidFill>
                <a:schemeClr val="accent1">
                  <a:lumMod val="75000"/>
                </a:schemeClr>
              </a:solidFill>
            </a:endParaRPr>
          </a:p>
          <a:p>
            <a:pPr marL="0" indent="0">
              <a:buFont typeface="Arial" charset="0"/>
              <a:buNone/>
              <a:defRPr/>
            </a:pPr>
            <a:endParaRPr lang="en-GB" sz="2000" b="1" dirty="0" smtClean="0">
              <a:solidFill>
                <a:schemeClr val="accent1">
                  <a:lumMod val="75000"/>
                </a:schemeClr>
              </a:solidFill>
            </a:endParaRPr>
          </a:p>
          <a:p>
            <a:pPr marL="0" indent="0">
              <a:buFont typeface="Arial" charset="0"/>
              <a:buNone/>
              <a:defRPr/>
            </a:pPr>
            <a:r>
              <a:rPr lang="en-GB" sz="2800" b="1" dirty="0" smtClean="0">
                <a:solidFill>
                  <a:schemeClr val="accent1">
                    <a:lumMod val="75000"/>
                  </a:schemeClr>
                </a:solidFill>
              </a:rPr>
              <a:t>		Introduction to the </a:t>
            </a:r>
          </a:p>
          <a:p>
            <a:pPr marL="0" indent="0">
              <a:buFont typeface="Arial" charset="0"/>
              <a:buNone/>
              <a:defRPr/>
            </a:pPr>
            <a:r>
              <a:rPr lang="en-GB" sz="2800" b="1" dirty="0" smtClean="0">
                <a:solidFill>
                  <a:schemeClr val="accent1">
                    <a:lumMod val="75000"/>
                  </a:schemeClr>
                </a:solidFill>
              </a:rPr>
              <a:t>     Kenyan Water Sector and Sanitation Sub-Sector</a:t>
            </a:r>
            <a:endParaRPr lang="en-US" sz="2800" b="1" dirty="0" smtClean="0">
              <a:solidFill>
                <a:schemeClr val="accent1">
                  <a:lumMod val="75000"/>
                </a:schemeClr>
              </a:solidFill>
            </a:endParaRPr>
          </a:p>
        </p:txBody>
      </p:sp>
      <p:pic>
        <p:nvPicPr>
          <p:cNvPr id="2" name="Picture 1"/>
          <p:cNvPicPr>
            <a:picLocks noChangeAspect="1"/>
          </p:cNvPicPr>
          <p:nvPr/>
        </p:nvPicPr>
        <p:blipFill>
          <a:blip r:embed="rId3"/>
          <a:stretch>
            <a:fillRect/>
          </a:stretch>
        </p:blipFill>
        <p:spPr>
          <a:xfrm>
            <a:off x="4140200" y="125413"/>
            <a:ext cx="4464050" cy="3468687"/>
          </a:xfrm>
          <a:prstGeom prst="rect">
            <a:avLst/>
          </a:prstGeom>
          <a:ln>
            <a:solidFill>
              <a:schemeClr val="accent1"/>
            </a:solidFill>
          </a:ln>
          <a:effectLst>
            <a:outerShdw blurRad="50800" dist="38100" dir="2700000" algn="tl" rotWithShape="0">
              <a:prstClr val="black">
                <a:alpha val="40000"/>
              </a:prstClr>
            </a:outerShdw>
          </a:effectLst>
        </p:spPr>
      </p:pic>
      <p:pic>
        <p:nvPicPr>
          <p:cNvPr id="3" name="Picture 2"/>
          <p:cNvPicPr>
            <a:picLocks noChangeAspect="1"/>
          </p:cNvPicPr>
          <p:nvPr/>
        </p:nvPicPr>
        <p:blipFill>
          <a:blip r:embed="rId4"/>
          <a:stretch>
            <a:fillRect/>
          </a:stretch>
        </p:blipFill>
        <p:spPr>
          <a:xfrm>
            <a:off x="538162" y="866775"/>
            <a:ext cx="3530600" cy="2727325"/>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3976920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F7DE352-978C-49C3-9B85-63964C7BCF42}" type="slidenum">
              <a:rPr lang="en-US" altLang="en-US" sz="1200">
                <a:solidFill>
                  <a:srgbClr val="898989"/>
                </a:solidFill>
              </a:rPr>
              <a:pPr>
                <a:spcBef>
                  <a:spcPct val="0"/>
                </a:spcBef>
                <a:buFontTx/>
                <a:buNone/>
              </a:pPr>
              <a:t>10</a:t>
            </a:fld>
            <a:endParaRPr lang="en-US" altLang="en-US" sz="1200">
              <a:solidFill>
                <a:srgbClr val="898989"/>
              </a:solidFill>
            </a:endParaRPr>
          </a:p>
        </p:txBody>
      </p:sp>
      <p:sp>
        <p:nvSpPr>
          <p:cNvPr id="12292" name="AutoShape 2"/>
          <p:cNvSpPr>
            <a:spLocks noChangeArrowheads="1"/>
          </p:cNvSpPr>
          <p:nvPr/>
        </p:nvSpPr>
        <p:spPr bwMode="auto">
          <a:xfrm>
            <a:off x="704766" y="192612"/>
            <a:ext cx="8158978" cy="877289"/>
          </a:xfrm>
          <a:prstGeom prst="rect">
            <a:avLst/>
          </a:prstGeom>
          <a:solidFill>
            <a:schemeClr val="accent1">
              <a:lumMod val="20000"/>
              <a:lumOff val="80000"/>
            </a:schemeClr>
          </a:solidFill>
          <a:ln>
            <a:noFill/>
          </a:ln>
        </p:spPr>
        <p:txBody>
          <a:bodyPr anchor="b"/>
          <a:lstStyle/>
          <a:p>
            <a:pPr>
              <a:defRPr/>
            </a:pPr>
            <a:r>
              <a:rPr lang="en-GB" sz="2800" dirty="0">
                <a:solidFill>
                  <a:schemeClr val="accent1">
                    <a:lumMod val="75000"/>
                  </a:schemeClr>
                </a:solidFill>
                <a:effectLst>
                  <a:outerShdw blurRad="38100" dist="38100" dir="2700000" algn="tl">
                    <a:srgbClr val="000000">
                      <a:alpha val="43137"/>
                    </a:srgbClr>
                  </a:outerShdw>
                </a:effectLst>
                <a:latin typeface="+mn-lt"/>
              </a:rPr>
              <a:t>The Water Service Providers (WSPs)-County + Cross County</a:t>
            </a:r>
            <a:endParaRPr lang="en-US" sz="3200" b="1" dirty="0">
              <a:solidFill>
                <a:schemeClr val="accent1">
                  <a:lumMod val="75000"/>
                </a:schemeClr>
              </a:solidFill>
              <a:effectLst>
                <a:outerShdw blurRad="38100" dist="38100" dir="2700000" algn="tl">
                  <a:srgbClr val="000000">
                    <a:alpha val="43137"/>
                  </a:srgbClr>
                </a:outerShdw>
              </a:effectLst>
              <a:latin typeface="+mn-lt"/>
            </a:endParaRPr>
          </a:p>
        </p:txBody>
      </p:sp>
      <p:sp>
        <p:nvSpPr>
          <p:cNvPr id="12293" name="Rectangle 3"/>
          <p:cNvSpPr>
            <a:spLocks noChangeArrowheads="1"/>
          </p:cNvSpPr>
          <p:nvPr/>
        </p:nvSpPr>
        <p:spPr bwMode="auto">
          <a:xfrm>
            <a:off x="437355" y="1106204"/>
            <a:ext cx="8269288" cy="4775200"/>
          </a:xfrm>
          <a:prstGeom prst="rect">
            <a:avLst/>
          </a:prstGeom>
          <a:noFill/>
          <a:ln w="9525">
            <a:noFill/>
            <a:miter lim="800000"/>
            <a:headEnd/>
            <a:tailEnd/>
          </a:ln>
        </p:spPr>
        <p:txBody>
          <a:bodyPr/>
          <a:lstStyle/>
          <a:p>
            <a:pPr algn="just" eaLnBrk="1" hangingPunct="1">
              <a:defRPr/>
            </a:pPr>
            <a:r>
              <a:rPr lang="en-US" sz="2000" b="1" dirty="0">
                <a:latin typeface="Arial" charset="0"/>
              </a:rPr>
              <a:t>WSP</a:t>
            </a:r>
            <a:r>
              <a:rPr lang="en-US" sz="2000" dirty="0">
                <a:latin typeface="Arial" charset="0"/>
              </a:rPr>
              <a:t>  is defined as  “a  company, non-governmental organization or other organization providing water services under and in accordance with an agreement with a licensee (</a:t>
            </a:r>
            <a:r>
              <a:rPr lang="en-US" sz="2000" i="1" dirty="0">
                <a:latin typeface="Arial" charset="0"/>
              </a:rPr>
              <a:t>the Water Services Regulatory Board</a:t>
            </a:r>
            <a:r>
              <a:rPr lang="en-US" sz="2000" dirty="0">
                <a:latin typeface="Arial" charset="0"/>
              </a:rPr>
              <a:t>)</a:t>
            </a:r>
          </a:p>
          <a:p>
            <a:pPr eaLnBrk="1" hangingPunct="1">
              <a:defRPr/>
            </a:pPr>
            <a:endParaRPr lang="en-US" sz="800" dirty="0">
              <a:latin typeface="Arial" charset="0"/>
            </a:endParaRPr>
          </a:p>
          <a:p>
            <a:pPr eaLnBrk="1" hangingPunct="1">
              <a:spcBef>
                <a:spcPts val="600"/>
              </a:spcBef>
              <a:spcAft>
                <a:spcPts val="600"/>
              </a:spcAft>
              <a:defRPr/>
            </a:pPr>
            <a:r>
              <a:rPr lang="en-US" sz="2000" dirty="0">
                <a:latin typeface="Arial" charset="0"/>
              </a:rPr>
              <a:t> The key responsibilities of the WSP are: </a:t>
            </a:r>
          </a:p>
          <a:p>
            <a:pPr marL="342900" indent="-342900" eaLnBrk="1" hangingPunct="1">
              <a:spcBef>
                <a:spcPts val="200"/>
              </a:spcBef>
              <a:spcAft>
                <a:spcPts val="200"/>
              </a:spcAft>
              <a:buFont typeface="Arial" panose="020B0604020202020204" pitchFamily="34" charset="0"/>
              <a:buChar char="•"/>
              <a:defRPr/>
            </a:pPr>
            <a:r>
              <a:rPr lang="en-US" sz="2000" dirty="0">
                <a:solidFill>
                  <a:srgbClr val="C00000"/>
                </a:solidFill>
                <a:latin typeface="Arial" charset="0"/>
              </a:rPr>
              <a:t>Provision of water services within the area</a:t>
            </a:r>
          </a:p>
          <a:p>
            <a:pPr eaLnBrk="1" hangingPunct="1">
              <a:spcBef>
                <a:spcPts val="200"/>
              </a:spcBef>
              <a:spcAft>
                <a:spcPts val="200"/>
              </a:spcAft>
              <a:defRPr/>
            </a:pPr>
            <a:r>
              <a:rPr lang="en-US" sz="2000" dirty="0">
                <a:solidFill>
                  <a:srgbClr val="C00000"/>
                </a:solidFill>
                <a:latin typeface="Arial" charset="0"/>
              </a:rPr>
              <a:t>     specified  in the license</a:t>
            </a:r>
          </a:p>
          <a:p>
            <a:pPr eaLnBrk="1" hangingPunct="1">
              <a:spcBef>
                <a:spcPts val="200"/>
              </a:spcBef>
              <a:spcAft>
                <a:spcPts val="200"/>
              </a:spcAft>
              <a:defRPr/>
            </a:pPr>
            <a:endParaRPr lang="en-US" sz="200" dirty="0">
              <a:solidFill>
                <a:srgbClr val="C00000"/>
              </a:solidFill>
              <a:latin typeface="Arial" charset="0"/>
            </a:endParaRPr>
          </a:p>
          <a:p>
            <a:pPr marL="342900" indent="-342900" eaLnBrk="1" hangingPunct="1">
              <a:spcBef>
                <a:spcPts val="200"/>
              </a:spcBef>
              <a:spcAft>
                <a:spcPts val="200"/>
              </a:spcAft>
              <a:buFont typeface="Arial" panose="020B0604020202020204" pitchFamily="34" charset="0"/>
              <a:buChar char="•"/>
              <a:defRPr/>
            </a:pPr>
            <a:r>
              <a:rPr lang="en-US" sz="2000" dirty="0">
                <a:solidFill>
                  <a:srgbClr val="C00000"/>
                </a:solidFill>
                <a:latin typeface="Arial" charset="0"/>
              </a:rPr>
              <a:t>Operation, maintenance and  development </a:t>
            </a:r>
          </a:p>
          <a:p>
            <a:pPr eaLnBrk="1" hangingPunct="1">
              <a:spcBef>
                <a:spcPts val="200"/>
              </a:spcBef>
              <a:spcAft>
                <a:spcPts val="200"/>
              </a:spcAft>
              <a:defRPr/>
            </a:pPr>
            <a:r>
              <a:rPr lang="en-US" sz="2000" dirty="0">
                <a:solidFill>
                  <a:srgbClr val="C00000"/>
                </a:solidFill>
                <a:latin typeface="Arial" charset="0"/>
              </a:rPr>
              <a:t>     of County assets for water service provision</a:t>
            </a:r>
          </a:p>
          <a:p>
            <a:pPr eaLnBrk="1" hangingPunct="1">
              <a:spcBef>
                <a:spcPts val="200"/>
              </a:spcBef>
              <a:spcAft>
                <a:spcPts val="200"/>
              </a:spcAft>
              <a:defRPr/>
            </a:pPr>
            <a:endParaRPr lang="en-US" sz="300" dirty="0">
              <a:solidFill>
                <a:srgbClr val="C00000"/>
              </a:solidFill>
              <a:latin typeface="Arial" charset="0"/>
            </a:endParaRPr>
          </a:p>
          <a:p>
            <a:pPr marL="342900" indent="-342900" eaLnBrk="1" hangingPunct="1">
              <a:spcBef>
                <a:spcPts val="200"/>
              </a:spcBef>
              <a:spcAft>
                <a:spcPts val="200"/>
              </a:spcAft>
              <a:buFont typeface="Arial" panose="020B0604020202020204" pitchFamily="34" charset="0"/>
              <a:buChar char="•"/>
              <a:defRPr/>
            </a:pPr>
            <a:r>
              <a:rPr lang="en-US" sz="2000" dirty="0">
                <a:solidFill>
                  <a:srgbClr val="C00000"/>
                </a:solidFill>
                <a:latin typeface="Arial" charset="0"/>
              </a:rPr>
              <a:t>Complying with quality standards and service </a:t>
            </a:r>
          </a:p>
          <a:p>
            <a:pPr eaLnBrk="1" hangingPunct="1">
              <a:spcBef>
                <a:spcPts val="200"/>
              </a:spcBef>
              <a:spcAft>
                <a:spcPts val="200"/>
              </a:spcAft>
              <a:defRPr/>
            </a:pPr>
            <a:r>
              <a:rPr lang="en-US" sz="2000" dirty="0">
                <a:solidFill>
                  <a:srgbClr val="C00000"/>
                </a:solidFill>
                <a:latin typeface="Arial" charset="0"/>
              </a:rPr>
              <a:t>      levels</a:t>
            </a:r>
          </a:p>
          <a:p>
            <a:pPr marL="342900" indent="-342900" eaLnBrk="1" hangingPunct="1">
              <a:spcBef>
                <a:spcPts val="200"/>
              </a:spcBef>
              <a:spcAft>
                <a:spcPts val="200"/>
              </a:spcAft>
              <a:buFont typeface="Arial" panose="020B0604020202020204" pitchFamily="34" charset="0"/>
              <a:buChar char="•"/>
              <a:defRPr/>
            </a:pPr>
            <a:r>
              <a:rPr lang="en-US" sz="2000" dirty="0">
                <a:solidFill>
                  <a:srgbClr val="C00000"/>
                </a:solidFill>
                <a:latin typeface="Arial" charset="0"/>
              </a:rPr>
              <a:t>Billing and revenue collection</a:t>
            </a:r>
          </a:p>
          <a:p>
            <a:pPr eaLnBrk="1" hangingPunct="1">
              <a:spcBef>
                <a:spcPts val="600"/>
              </a:spcBef>
              <a:spcAft>
                <a:spcPts val="600"/>
              </a:spcAft>
              <a:defRPr/>
            </a:pPr>
            <a:r>
              <a:rPr lang="en-US" sz="2400" dirty="0">
                <a:latin typeface="Arial" charset="0"/>
              </a:rPr>
              <a:t> </a:t>
            </a:r>
            <a:endParaRPr lang="en-US" sz="2400" dirty="0">
              <a:latin typeface="Calibri" pitchFamily="34" charset="0"/>
            </a:endParaRPr>
          </a:p>
        </p:txBody>
      </p:sp>
      <p:sp>
        <p:nvSpPr>
          <p:cNvPr id="7" name="Date Placeholder 6"/>
          <p:cNvSpPr>
            <a:spLocks noGrp="1"/>
          </p:cNvSpPr>
          <p:nvPr>
            <p:ph type="dt" sz="quarter" idx="10"/>
          </p:nvPr>
        </p:nvSpPr>
        <p:spPr/>
        <p:txBody>
          <a:bodyPr/>
          <a:lstStyle/>
          <a:p>
            <a:pPr>
              <a:defRPr/>
            </a:pPr>
            <a:fld id="{85D0B266-D844-4883-8074-D50AFECE1D71}" type="datetime1">
              <a:rPr lang="en-US"/>
              <a:pPr>
                <a:defRPr/>
              </a:pPr>
              <a:t>8/3/2017</a:t>
            </a:fld>
            <a:endParaRPr lang="en-US"/>
          </a:p>
        </p:txBody>
      </p:sp>
      <p:sp>
        <p:nvSpPr>
          <p:cNvPr id="21511" name="Footer Placeholder 7"/>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smtClean="0">
                <a:solidFill>
                  <a:srgbClr val="898989"/>
                </a:solidFill>
              </a:rPr>
              <a:t>Phanuel Matseshe, HSC (Quality Assurance Manager)</a:t>
            </a:r>
          </a:p>
        </p:txBody>
      </p:sp>
      <p:pic>
        <p:nvPicPr>
          <p:cNvPr id="21512"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109555" y="2193854"/>
            <a:ext cx="2754189" cy="39335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17582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p:cNvSpPr>
          <p:nvPr>
            <p:ph type="ctrTitle"/>
          </p:nvPr>
        </p:nvSpPr>
        <p:spPr>
          <a:xfrm>
            <a:off x="585676" y="627018"/>
            <a:ext cx="8476558" cy="587828"/>
          </a:xfrm>
          <a:solidFill>
            <a:schemeClr val="accent1">
              <a:lumMod val="20000"/>
              <a:lumOff val="80000"/>
            </a:schemeClr>
          </a:solidFill>
        </p:spPr>
        <p:txBody>
          <a:bodyPr/>
          <a:lstStyle/>
          <a:p>
            <a:pPr algn="l">
              <a:defRPr/>
            </a:pPr>
            <a:r>
              <a:rPr lang="en-GB" sz="2800" dirty="0" smtClean="0">
                <a:solidFill>
                  <a:schemeClr val="accent1">
                    <a:lumMod val="50000"/>
                  </a:schemeClr>
                </a:solidFill>
                <a:effectLst>
                  <a:outerShdw blurRad="38100" dist="38100" dir="2700000" algn="tl">
                    <a:srgbClr val="000000">
                      <a:alpha val="43137"/>
                    </a:srgbClr>
                  </a:outerShdw>
                </a:effectLst>
              </a:rPr>
              <a:t>The Water</a:t>
            </a:r>
            <a:r>
              <a:rPr lang="en-GB" sz="2800" dirty="0" smtClean="0">
                <a:effectLst>
                  <a:outerShdw blurRad="38100" dist="38100" dir="2700000" algn="tl">
                    <a:srgbClr val="000000">
                      <a:alpha val="43137"/>
                    </a:srgbClr>
                  </a:outerShdw>
                </a:effectLst>
              </a:rPr>
              <a:t> </a:t>
            </a:r>
            <a:r>
              <a:rPr lang="en-GB" sz="2800" b="1" dirty="0" smtClean="0">
                <a:solidFill>
                  <a:srgbClr val="C00000"/>
                </a:solidFill>
                <a:effectLst>
                  <a:outerShdw blurRad="38100" dist="38100" dir="2700000" algn="tl">
                    <a:srgbClr val="000000">
                      <a:alpha val="43137"/>
                    </a:srgbClr>
                  </a:outerShdw>
                </a:effectLst>
              </a:rPr>
              <a:t>Sector</a:t>
            </a:r>
            <a:r>
              <a:rPr lang="en-GB" sz="2800" dirty="0" smtClean="0">
                <a:effectLst>
                  <a:outerShdw blurRad="38100" dist="38100" dir="2700000" algn="tl">
                    <a:srgbClr val="000000">
                      <a:alpha val="43137"/>
                    </a:srgbClr>
                  </a:outerShdw>
                </a:effectLst>
              </a:rPr>
              <a:t> </a:t>
            </a:r>
            <a:r>
              <a:rPr lang="en-GB" sz="2800" dirty="0" smtClean="0">
                <a:solidFill>
                  <a:schemeClr val="accent1">
                    <a:lumMod val="50000"/>
                  </a:schemeClr>
                </a:solidFill>
                <a:effectLst>
                  <a:outerShdw blurRad="38100" dist="38100" dir="2700000" algn="tl">
                    <a:srgbClr val="000000">
                      <a:alpha val="43137"/>
                    </a:srgbClr>
                  </a:outerShdw>
                </a:effectLst>
              </a:rPr>
              <a:t>Trust Fund</a:t>
            </a:r>
            <a:endParaRPr lang="en-US" sz="2800" dirty="0" smtClean="0">
              <a:solidFill>
                <a:schemeClr val="accent1">
                  <a:lumMod val="50000"/>
                </a:schemeClr>
              </a:solidFill>
              <a:effectLst>
                <a:outerShdw blurRad="38100" dist="38100" dir="2700000" algn="tl">
                  <a:srgbClr val="000000">
                    <a:alpha val="43137"/>
                  </a:srgbClr>
                </a:outerShdw>
              </a:effectLst>
            </a:endParaRPr>
          </a:p>
        </p:txBody>
      </p:sp>
      <p:sp>
        <p:nvSpPr>
          <p:cNvPr id="23556" name="Rectangle 6"/>
          <p:cNvSpPr>
            <a:spLocks/>
          </p:cNvSpPr>
          <p:nvPr/>
        </p:nvSpPr>
        <p:spPr bwMode="auto">
          <a:xfrm>
            <a:off x="468313" y="2205038"/>
            <a:ext cx="9720262"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4000"/>
              <a:t>   </a:t>
            </a:r>
          </a:p>
        </p:txBody>
      </p:sp>
      <p:sp>
        <p:nvSpPr>
          <p:cNvPr id="13317" name="Rectangle 6"/>
          <p:cNvSpPr>
            <a:spLocks noChangeArrowheads="1"/>
          </p:cNvSpPr>
          <p:nvPr/>
        </p:nvSpPr>
        <p:spPr bwMode="auto">
          <a:xfrm>
            <a:off x="585676" y="1646484"/>
            <a:ext cx="7993063" cy="5416550"/>
          </a:xfrm>
          <a:prstGeom prst="rect">
            <a:avLst/>
          </a:prstGeom>
          <a:noFill/>
          <a:ln>
            <a:noFill/>
          </a:ln>
          <a:extLst/>
        </p:spPr>
        <p:txBody>
          <a:bodyPr>
            <a:spAutoFit/>
          </a:bodyPr>
          <a:lstStyle/>
          <a:p>
            <a:pPr algn="just" eaLnBrk="1" hangingPunct="1">
              <a:defRPr/>
            </a:pPr>
            <a:r>
              <a:rPr lang="en-US" dirty="0">
                <a:latin typeface="Arial" charset="0"/>
              </a:rPr>
              <a:t>The objectives of the proposed </a:t>
            </a:r>
            <a:r>
              <a:rPr lang="en-US" u="sng" dirty="0">
                <a:latin typeface="Arial" charset="0"/>
              </a:rPr>
              <a:t>Water Sector Trust Fund</a:t>
            </a:r>
            <a:r>
              <a:rPr lang="en-US" dirty="0">
                <a:latin typeface="Arial" charset="0"/>
              </a:rPr>
              <a:t> (</a:t>
            </a:r>
            <a:r>
              <a:rPr lang="en-US" i="1" dirty="0">
                <a:solidFill>
                  <a:srgbClr val="C00000"/>
                </a:solidFill>
                <a:latin typeface="Arial" charset="0"/>
              </a:rPr>
              <a:t>which is supposed to replace the Water Services Trust Fund</a:t>
            </a:r>
            <a:r>
              <a:rPr lang="en-US" dirty="0">
                <a:latin typeface="Arial" charset="0"/>
              </a:rPr>
              <a:t>) is to assist in the financing water resources management and development of water services for poor including:</a:t>
            </a:r>
          </a:p>
          <a:p>
            <a:pPr algn="just" eaLnBrk="1" hangingPunct="1">
              <a:defRPr/>
            </a:pPr>
            <a:endParaRPr lang="en-US" sz="800" dirty="0">
              <a:latin typeface="Arial" charset="0"/>
            </a:endParaRPr>
          </a:p>
          <a:p>
            <a:pPr marL="342900" indent="-342900" algn="just" eaLnBrk="1" hangingPunct="1">
              <a:spcBef>
                <a:spcPts val="600"/>
              </a:spcBef>
              <a:spcAft>
                <a:spcPts val="600"/>
              </a:spcAft>
              <a:buFont typeface="Arial" pitchFamily="34" charset="0"/>
              <a:buChar char="•"/>
              <a:defRPr/>
            </a:pPr>
            <a:r>
              <a:rPr lang="en-US" dirty="0">
                <a:latin typeface="Arial" charset="0"/>
              </a:rPr>
              <a:t>Community level initiative for the sustainable management of water resources</a:t>
            </a:r>
          </a:p>
          <a:p>
            <a:pPr marL="342900" indent="-342900" algn="just" eaLnBrk="1" hangingPunct="1">
              <a:spcBef>
                <a:spcPts val="600"/>
              </a:spcBef>
              <a:spcAft>
                <a:spcPts val="600"/>
              </a:spcAft>
              <a:buFont typeface="Arial" pitchFamily="34" charset="0"/>
              <a:buChar char="•"/>
              <a:defRPr/>
            </a:pPr>
            <a:r>
              <a:rPr lang="en-US" dirty="0">
                <a:latin typeface="Arial" charset="0"/>
              </a:rPr>
              <a:t>Development of water services in rural areas considered commercially unviable for provision of water services by licensees</a:t>
            </a:r>
          </a:p>
          <a:p>
            <a:pPr marL="342900" indent="-342900" algn="just" eaLnBrk="1" hangingPunct="1">
              <a:spcBef>
                <a:spcPts val="600"/>
              </a:spcBef>
              <a:spcAft>
                <a:spcPts val="600"/>
              </a:spcAft>
              <a:buFont typeface="Arial" pitchFamily="34" charset="0"/>
              <a:buChar char="•"/>
              <a:defRPr/>
            </a:pPr>
            <a:r>
              <a:rPr lang="en-US" dirty="0">
                <a:latin typeface="Arial" charset="0"/>
              </a:rPr>
              <a:t>Development of water services in the under-served poor urban areas</a:t>
            </a:r>
          </a:p>
          <a:p>
            <a:pPr marL="342900" indent="-342900" algn="just" eaLnBrk="1" hangingPunct="1">
              <a:spcBef>
                <a:spcPts val="600"/>
              </a:spcBef>
              <a:spcAft>
                <a:spcPts val="600"/>
              </a:spcAft>
              <a:buFont typeface="Arial" pitchFamily="34" charset="0"/>
              <a:buChar char="•"/>
              <a:defRPr/>
            </a:pPr>
            <a:r>
              <a:rPr lang="en-US" dirty="0">
                <a:latin typeface="Arial" charset="0"/>
              </a:rPr>
              <a:t>Research  activities in the areas of water resources  management  and  water supply, sewerage and  onsite sanitation</a:t>
            </a:r>
          </a:p>
          <a:p>
            <a:pPr eaLnBrk="1" hangingPunct="1">
              <a:spcBef>
                <a:spcPts val="600"/>
              </a:spcBef>
              <a:spcAft>
                <a:spcPts val="600"/>
              </a:spcAft>
              <a:defRPr/>
            </a:pPr>
            <a:endParaRPr lang="en-US" dirty="0">
              <a:latin typeface="Arial" charset="0"/>
            </a:endParaRPr>
          </a:p>
          <a:p>
            <a:pPr eaLnBrk="1" hangingPunct="1">
              <a:defRPr/>
            </a:pPr>
            <a:endParaRPr lang="en-US" dirty="0">
              <a:latin typeface="Arial" charset="0"/>
            </a:endParaRPr>
          </a:p>
          <a:p>
            <a:pPr eaLnBrk="1" hangingPunct="1">
              <a:defRPr/>
            </a:pPr>
            <a:endParaRPr lang="en-US" dirty="0">
              <a:latin typeface="Arial" charset="0"/>
            </a:endParaRPr>
          </a:p>
          <a:p>
            <a:pPr eaLnBrk="1" hangingPunct="1">
              <a:defRPr/>
            </a:pPr>
            <a:endParaRPr lang="en-US" dirty="0">
              <a:latin typeface="Arial" charset="0"/>
            </a:endParaRPr>
          </a:p>
          <a:p>
            <a:pPr eaLnBrk="1" hangingPunct="1">
              <a:defRPr/>
            </a:pPr>
            <a:endParaRPr lang="en-US" dirty="0">
              <a:latin typeface="Arial" charset="0"/>
            </a:endParaRPr>
          </a:p>
        </p:txBody>
      </p:sp>
    </p:spTree>
    <p:extLst>
      <p:ext uri="{BB962C8B-B14F-4D97-AF65-F5344CB8AC3E}">
        <p14:creationId xmlns:p14="http://schemas.microsoft.com/office/powerpoint/2010/main" val="22190510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3C02829E-F41E-427C-882B-6CC5090C99CF}" type="slidenum">
              <a:rPr lang="en-US" altLang="en-US" sz="1200">
                <a:solidFill>
                  <a:srgbClr val="898989"/>
                </a:solidFill>
              </a:rPr>
              <a:pPr>
                <a:spcBef>
                  <a:spcPct val="0"/>
                </a:spcBef>
                <a:buFontTx/>
                <a:buNone/>
              </a:pPr>
              <a:t>12</a:t>
            </a:fld>
            <a:endParaRPr lang="en-US" altLang="en-US" sz="1200">
              <a:solidFill>
                <a:srgbClr val="898989"/>
              </a:solidFill>
            </a:endParaRPr>
          </a:p>
        </p:txBody>
      </p:sp>
      <p:sp>
        <p:nvSpPr>
          <p:cNvPr id="16388" name="AutoShape 2"/>
          <p:cNvSpPr>
            <a:spLocks noChangeArrowheads="1"/>
          </p:cNvSpPr>
          <p:nvPr/>
        </p:nvSpPr>
        <p:spPr bwMode="auto">
          <a:xfrm>
            <a:off x="734096" y="215843"/>
            <a:ext cx="8190963" cy="552427"/>
          </a:xfrm>
          <a:prstGeom prst="rect">
            <a:avLst/>
          </a:prstGeom>
          <a:solidFill>
            <a:schemeClr val="accent1">
              <a:lumMod val="20000"/>
              <a:lumOff val="80000"/>
            </a:schemeClr>
          </a:solidFill>
          <a:ln>
            <a:noFill/>
          </a:ln>
        </p:spPr>
        <p:txBody>
          <a:bodyPr anchor="ctr"/>
          <a:lstStyle/>
          <a:p>
            <a:pPr>
              <a:defRPr/>
            </a:pPr>
            <a:r>
              <a:rPr lang="en-GB" sz="2800" dirty="0">
                <a:solidFill>
                  <a:schemeClr val="accent1">
                    <a:lumMod val="50000"/>
                  </a:schemeClr>
                </a:solidFill>
                <a:effectLst>
                  <a:outerShdw blurRad="38100" dist="38100" dir="2700000" algn="tl">
                    <a:srgbClr val="000000">
                      <a:alpha val="43137"/>
                    </a:srgbClr>
                  </a:outerShdw>
                </a:effectLst>
                <a:latin typeface="+mn-lt"/>
              </a:rPr>
              <a:t>Cooperating Partners of the WSTF</a:t>
            </a:r>
            <a:endParaRPr lang="en-US" sz="2800" b="1" dirty="0">
              <a:solidFill>
                <a:schemeClr val="accent1">
                  <a:lumMod val="50000"/>
                </a:schemeClr>
              </a:solidFill>
              <a:effectLst>
                <a:outerShdw blurRad="38100" dist="38100" dir="2700000" algn="tl">
                  <a:srgbClr val="000000">
                    <a:alpha val="43137"/>
                  </a:srgbClr>
                </a:outerShdw>
              </a:effectLst>
              <a:latin typeface="+mn-lt"/>
            </a:endParaRPr>
          </a:p>
        </p:txBody>
      </p:sp>
      <p:sp>
        <p:nvSpPr>
          <p:cNvPr id="16389" name="Rectangle 3"/>
          <p:cNvSpPr>
            <a:spLocks noChangeArrowheads="1"/>
          </p:cNvSpPr>
          <p:nvPr/>
        </p:nvSpPr>
        <p:spPr bwMode="auto">
          <a:xfrm>
            <a:off x="734096" y="1043189"/>
            <a:ext cx="8409904" cy="4662152"/>
          </a:xfrm>
          <a:prstGeom prst="rect">
            <a:avLst/>
          </a:prstGeom>
          <a:noFill/>
          <a:ln>
            <a:noFill/>
          </a:ln>
          <a:extLst/>
        </p:spPr>
        <p:txBody>
          <a:bodyPr/>
          <a:lstStyle/>
          <a:p>
            <a:pPr marL="93663" lvl="2" indent="20638">
              <a:lnSpc>
                <a:spcPct val="80000"/>
              </a:lnSpc>
              <a:spcBef>
                <a:spcPct val="20000"/>
              </a:spcBef>
              <a:defRPr/>
            </a:pPr>
            <a:r>
              <a:rPr lang="en-US" sz="2000" dirty="0">
                <a:latin typeface="Calibri" pitchFamily="34" charset="0"/>
              </a:rPr>
              <a:t>The cooperating partners of the WSTF include the following:</a:t>
            </a:r>
          </a:p>
          <a:p>
            <a:pPr marL="1143000" lvl="2" indent="-228600">
              <a:lnSpc>
                <a:spcPct val="80000"/>
              </a:lnSpc>
              <a:spcBef>
                <a:spcPts val="600"/>
              </a:spcBef>
              <a:spcAft>
                <a:spcPts val="600"/>
              </a:spcAft>
              <a:buFont typeface="Arial" charset="0"/>
              <a:buChar char="•"/>
              <a:defRPr/>
            </a:pPr>
            <a:r>
              <a:rPr lang="en-US" sz="2000" b="1" dirty="0">
                <a:solidFill>
                  <a:srgbClr val="C00000"/>
                </a:solidFill>
                <a:latin typeface="Calibri" pitchFamily="34" charset="0"/>
              </a:rPr>
              <a:t>Government of Kenya</a:t>
            </a:r>
          </a:p>
          <a:p>
            <a:pPr marL="1143000" lvl="2" indent="-228600">
              <a:lnSpc>
                <a:spcPct val="80000"/>
              </a:lnSpc>
              <a:spcBef>
                <a:spcPts val="600"/>
              </a:spcBef>
              <a:spcAft>
                <a:spcPts val="600"/>
              </a:spcAft>
              <a:buFont typeface="Arial" charset="0"/>
              <a:buChar char="•"/>
              <a:defRPr/>
            </a:pPr>
            <a:r>
              <a:rPr lang="en-US" sz="2000" b="1" dirty="0">
                <a:solidFill>
                  <a:srgbClr val="C00000"/>
                </a:solidFill>
                <a:latin typeface="Calibri" pitchFamily="34" charset="0"/>
              </a:rPr>
              <a:t>GIZ (German International Cooperation)</a:t>
            </a:r>
          </a:p>
          <a:p>
            <a:pPr marL="1143000" lvl="2" indent="-228600">
              <a:lnSpc>
                <a:spcPct val="80000"/>
              </a:lnSpc>
              <a:spcBef>
                <a:spcPts val="600"/>
              </a:spcBef>
              <a:spcAft>
                <a:spcPts val="600"/>
              </a:spcAft>
              <a:buFont typeface="Arial" charset="0"/>
              <a:buChar char="•"/>
              <a:defRPr/>
            </a:pPr>
            <a:r>
              <a:rPr lang="en-US" sz="2000" b="1" dirty="0" err="1">
                <a:solidFill>
                  <a:srgbClr val="C00000"/>
                </a:solidFill>
                <a:latin typeface="Calibri" pitchFamily="34" charset="0"/>
              </a:rPr>
              <a:t>KfW</a:t>
            </a:r>
            <a:r>
              <a:rPr lang="en-US" sz="2000" b="1" dirty="0">
                <a:solidFill>
                  <a:srgbClr val="C00000"/>
                </a:solidFill>
                <a:latin typeface="Calibri" pitchFamily="34" charset="0"/>
              </a:rPr>
              <a:t> (German Development Bank)</a:t>
            </a:r>
          </a:p>
          <a:p>
            <a:pPr marL="1143000" lvl="2" indent="-228600">
              <a:lnSpc>
                <a:spcPct val="80000"/>
              </a:lnSpc>
              <a:spcBef>
                <a:spcPts val="600"/>
              </a:spcBef>
              <a:spcAft>
                <a:spcPts val="600"/>
              </a:spcAft>
              <a:buFont typeface="Arial" charset="0"/>
              <a:buChar char="•"/>
              <a:defRPr/>
            </a:pPr>
            <a:r>
              <a:rPr lang="en-US" sz="2000" b="1" dirty="0">
                <a:solidFill>
                  <a:srgbClr val="C00000"/>
                </a:solidFill>
                <a:latin typeface="Calibri" pitchFamily="34" charset="0"/>
              </a:rPr>
              <a:t>Bill and Melinda Gates Foundation</a:t>
            </a:r>
          </a:p>
          <a:p>
            <a:pPr marL="1143000" lvl="2" indent="-228600">
              <a:lnSpc>
                <a:spcPct val="80000"/>
              </a:lnSpc>
              <a:spcBef>
                <a:spcPts val="600"/>
              </a:spcBef>
              <a:spcAft>
                <a:spcPts val="600"/>
              </a:spcAft>
              <a:buFont typeface="Arial" charset="0"/>
              <a:buChar char="•"/>
              <a:defRPr/>
            </a:pPr>
            <a:r>
              <a:rPr lang="en-US" sz="2000" dirty="0">
                <a:latin typeface="Calibri" pitchFamily="34" charset="0"/>
              </a:rPr>
              <a:t>European Union</a:t>
            </a:r>
          </a:p>
          <a:p>
            <a:pPr marL="1143000" lvl="2" indent="-228600">
              <a:lnSpc>
                <a:spcPct val="80000"/>
              </a:lnSpc>
              <a:spcBef>
                <a:spcPts val="600"/>
              </a:spcBef>
              <a:spcAft>
                <a:spcPts val="600"/>
              </a:spcAft>
              <a:buFont typeface="Arial" charset="0"/>
              <a:buChar char="•"/>
              <a:defRPr/>
            </a:pPr>
            <a:r>
              <a:rPr lang="en-US" sz="2000" dirty="0" err="1">
                <a:latin typeface="Calibri" pitchFamily="34" charset="0"/>
              </a:rPr>
              <a:t>Sida</a:t>
            </a:r>
            <a:r>
              <a:rPr lang="en-US" sz="2000" dirty="0">
                <a:latin typeface="Calibri" pitchFamily="34" charset="0"/>
              </a:rPr>
              <a:t> (Government of Sweden)</a:t>
            </a:r>
          </a:p>
          <a:p>
            <a:pPr marL="1143000" lvl="2" indent="-228600">
              <a:lnSpc>
                <a:spcPct val="80000"/>
              </a:lnSpc>
              <a:spcBef>
                <a:spcPts val="600"/>
              </a:spcBef>
              <a:spcAft>
                <a:spcPts val="600"/>
              </a:spcAft>
              <a:buFont typeface="Arial" charset="0"/>
              <a:buChar char="•"/>
              <a:defRPr/>
            </a:pPr>
            <a:r>
              <a:rPr lang="en-US" sz="2000" dirty="0" err="1">
                <a:latin typeface="Calibri" pitchFamily="34" charset="0"/>
              </a:rPr>
              <a:t>Danida</a:t>
            </a:r>
            <a:r>
              <a:rPr lang="en-US" sz="2000" dirty="0">
                <a:latin typeface="Calibri" pitchFamily="34" charset="0"/>
              </a:rPr>
              <a:t> (Government of Denmark)</a:t>
            </a:r>
          </a:p>
          <a:p>
            <a:pPr marL="1143000" lvl="2" indent="-228600">
              <a:lnSpc>
                <a:spcPct val="80000"/>
              </a:lnSpc>
              <a:spcBef>
                <a:spcPts val="600"/>
              </a:spcBef>
              <a:spcAft>
                <a:spcPts val="600"/>
              </a:spcAft>
              <a:buFont typeface="Arial" charset="0"/>
              <a:buChar char="•"/>
              <a:defRPr/>
            </a:pPr>
            <a:r>
              <a:rPr lang="en-US" sz="2000" dirty="0">
                <a:latin typeface="Calibri" pitchFamily="34" charset="0"/>
              </a:rPr>
              <a:t>UNICEF (United Nations Children's Fund)</a:t>
            </a:r>
          </a:p>
          <a:p>
            <a:pPr marL="1143000" lvl="2" indent="-228600">
              <a:lnSpc>
                <a:spcPct val="80000"/>
              </a:lnSpc>
              <a:spcBef>
                <a:spcPts val="600"/>
              </a:spcBef>
              <a:spcAft>
                <a:spcPts val="600"/>
              </a:spcAft>
              <a:buFont typeface="Arial" charset="0"/>
              <a:buChar char="•"/>
              <a:defRPr/>
            </a:pPr>
            <a:r>
              <a:rPr lang="en-US" sz="2000" dirty="0">
                <a:latin typeface="Calibri" pitchFamily="34" charset="0"/>
              </a:rPr>
              <a:t>WSP (Water Sector Programme of the World Bank)</a:t>
            </a:r>
          </a:p>
          <a:p>
            <a:pPr marL="1143000" lvl="2" indent="-228600">
              <a:lnSpc>
                <a:spcPct val="80000"/>
              </a:lnSpc>
              <a:spcBef>
                <a:spcPts val="600"/>
              </a:spcBef>
              <a:spcAft>
                <a:spcPts val="600"/>
              </a:spcAft>
              <a:buFont typeface="Arial" charset="0"/>
              <a:buChar char="•"/>
              <a:defRPr/>
            </a:pPr>
            <a:r>
              <a:rPr lang="en-US" sz="2000" dirty="0" err="1">
                <a:latin typeface="Calibri" pitchFamily="34" charset="0"/>
              </a:rPr>
              <a:t>AfDB</a:t>
            </a:r>
            <a:r>
              <a:rPr lang="en-US" sz="2000" dirty="0">
                <a:latin typeface="Calibri" pitchFamily="34" charset="0"/>
              </a:rPr>
              <a:t> (African Development Bank) </a:t>
            </a:r>
          </a:p>
          <a:p>
            <a:pPr marL="1143000" lvl="2" indent="-228600">
              <a:lnSpc>
                <a:spcPct val="80000"/>
              </a:lnSpc>
              <a:spcBef>
                <a:spcPts val="600"/>
              </a:spcBef>
              <a:spcAft>
                <a:spcPts val="600"/>
              </a:spcAft>
              <a:buFont typeface="Arial" charset="0"/>
              <a:buChar char="•"/>
              <a:defRPr/>
            </a:pPr>
            <a:r>
              <a:rPr lang="en-US" sz="2000" dirty="0">
                <a:latin typeface="Calibri" pitchFamily="34" charset="0"/>
              </a:rPr>
              <a:t>K-Rep Bank</a:t>
            </a:r>
          </a:p>
          <a:p>
            <a:pPr marL="1143000" lvl="2" indent="-228600">
              <a:lnSpc>
                <a:spcPct val="80000"/>
              </a:lnSpc>
              <a:spcBef>
                <a:spcPct val="20000"/>
              </a:spcBef>
              <a:buFont typeface="Arial" charset="0"/>
              <a:buNone/>
              <a:defRPr/>
            </a:pPr>
            <a:endParaRPr lang="en-US" sz="3200" dirty="0">
              <a:latin typeface="Calibri" pitchFamily="34" charset="0"/>
            </a:endParaRPr>
          </a:p>
          <a:p>
            <a:pPr marL="342900" indent="-342900">
              <a:spcBef>
                <a:spcPct val="20000"/>
              </a:spcBef>
              <a:buFont typeface="Arial" charset="0"/>
              <a:buChar char="•"/>
              <a:defRPr/>
            </a:pPr>
            <a:endParaRPr lang="en-US" sz="3200" dirty="0">
              <a:latin typeface="Calibri" pitchFamily="34" charset="0"/>
            </a:endParaRPr>
          </a:p>
        </p:txBody>
      </p:sp>
      <p:sp>
        <p:nvSpPr>
          <p:cNvPr id="7" name="Date Placeholder 6"/>
          <p:cNvSpPr>
            <a:spLocks noGrp="1"/>
          </p:cNvSpPr>
          <p:nvPr>
            <p:ph type="dt" sz="quarter" idx="10"/>
          </p:nvPr>
        </p:nvSpPr>
        <p:spPr/>
        <p:txBody>
          <a:bodyPr/>
          <a:lstStyle/>
          <a:p>
            <a:pPr>
              <a:defRPr/>
            </a:pPr>
            <a:fld id="{BC77B36E-295D-4188-B9D4-03CC8283ADB0}" type="datetime1">
              <a:rPr lang="en-US"/>
              <a:pPr>
                <a:defRPr/>
              </a:pPr>
              <a:t>8/3/2017</a:t>
            </a:fld>
            <a:endParaRPr lang="en-US"/>
          </a:p>
        </p:txBody>
      </p:sp>
      <p:sp>
        <p:nvSpPr>
          <p:cNvPr id="25607" name="Footer Placeholder 7"/>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1200" smtClean="0">
                <a:solidFill>
                  <a:srgbClr val="898989"/>
                </a:solidFill>
              </a:rPr>
              <a:t>Phanuel Matseshe, HSC (Quality Assurance Manager)</a:t>
            </a:r>
          </a:p>
        </p:txBody>
      </p:sp>
    </p:spTree>
    <p:extLst>
      <p:ext uri="{BB962C8B-B14F-4D97-AF65-F5344CB8AC3E}">
        <p14:creationId xmlns:p14="http://schemas.microsoft.com/office/powerpoint/2010/main" val="24215346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p:cNvSpPr>
          <p:nvPr>
            <p:ph type="ctrTitle"/>
          </p:nvPr>
        </p:nvSpPr>
        <p:spPr>
          <a:xfrm>
            <a:off x="669120" y="543685"/>
            <a:ext cx="8135938" cy="618909"/>
          </a:xfrm>
          <a:solidFill>
            <a:schemeClr val="accent1">
              <a:lumMod val="20000"/>
              <a:lumOff val="80000"/>
            </a:schemeClr>
          </a:solidFill>
        </p:spPr>
        <p:txBody>
          <a:bodyPr/>
          <a:lstStyle/>
          <a:p>
            <a:pPr algn="l">
              <a:defRPr/>
            </a:pPr>
            <a:r>
              <a:rPr lang="en-GB" sz="2800" dirty="0" smtClean="0">
                <a:solidFill>
                  <a:schemeClr val="accent1">
                    <a:lumMod val="75000"/>
                  </a:schemeClr>
                </a:solidFill>
                <a:effectLst>
                  <a:outerShdw blurRad="38100" dist="38100" dir="2700000" algn="tl">
                    <a:srgbClr val="000000">
                      <a:alpha val="43137"/>
                    </a:srgbClr>
                  </a:outerShdw>
                </a:effectLst>
              </a:rPr>
              <a:t>The </a:t>
            </a:r>
            <a:r>
              <a:rPr lang="en-GB" sz="2800" dirty="0" smtClean="0">
                <a:solidFill>
                  <a:srgbClr val="C00000"/>
                </a:solidFill>
                <a:effectLst>
                  <a:outerShdw blurRad="38100" dist="38100" dir="2700000" algn="tl">
                    <a:srgbClr val="000000">
                      <a:alpha val="43137"/>
                    </a:srgbClr>
                  </a:outerShdw>
                </a:effectLst>
              </a:rPr>
              <a:t>Constitution</a:t>
            </a:r>
            <a:r>
              <a:rPr lang="en-GB" sz="2800" dirty="0" smtClean="0">
                <a:solidFill>
                  <a:schemeClr val="accent1">
                    <a:lumMod val="75000"/>
                  </a:schemeClr>
                </a:solidFill>
                <a:effectLst>
                  <a:outerShdw blurRad="38100" dist="38100" dir="2700000" algn="tl">
                    <a:srgbClr val="000000">
                      <a:alpha val="43137"/>
                    </a:srgbClr>
                  </a:outerShdw>
                </a:effectLst>
              </a:rPr>
              <a:t> of Kenya 2010</a:t>
            </a:r>
            <a:endParaRPr lang="en-US" sz="2800" dirty="0" smtClean="0">
              <a:solidFill>
                <a:schemeClr val="accent1">
                  <a:lumMod val="75000"/>
                </a:schemeClr>
              </a:solidFill>
              <a:effectLst>
                <a:outerShdw blurRad="38100" dist="38100" dir="2700000" algn="tl">
                  <a:srgbClr val="000000">
                    <a:alpha val="43137"/>
                  </a:srgbClr>
                </a:outerShdw>
              </a:effectLst>
            </a:endParaRPr>
          </a:p>
        </p:txBody>
      </p:sp>
      <p:sp>
        <p:nvSpPr>
          <p:cNvPr id="27652" name="Rectangle 6"/>
          <p:cNvSpPr>
            <a:spLocks/>
          </p:cNvSpPr>
          <p:nvPr/>
        </p:nvSpPr>
        <p:spPr bwMode="auto">
          <a:xfrm>
            <a:off x="468313" y="2205038"/>
            <a:ext cx="9720262"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4000"/>
              <a:t>   </a:t>
            </a:r>
          </a:p>
        </p:txBody>
      </p:sp>
      <p:sp>
        <p:nvSpPr>
          <p:cNvPr id="13317" name="Rectangle 6"/>
          <p:cNvSpPr>
            <a:spLocks noChangeArrowheads="1"/>
          </p:cNvSpPr>
          <p:nvPr/>
        </p:nvSpPr>
        <p:spPr bwMode="auto">
          <a:xfrm>
            <a:off x="669120" y="1981334"/>
            <a:ext cx="8135938" cy="2978150"/>
          </a:xfrm>
          <a:prstGeom prst="rect">
            <a:avLst/>
          </a:prstGeom>
          <a:noFill/>
          <a:ln>
            <a:noFill/>
          </a:ln>
          <a:extLst/>
        </p:spPr>
        <p:txBody>
          <a:bodyPr>
            <a:spAutoFit/>
          </a:bodyPr>
          <a:lstStyle/>
          <a:p>
            <a:pPr algn="just" eaLnBrk="1" hangingPunct="1">
              <a:spcBef>
                <a:spcPts val="600"/>
              </a:spcBef>
              <a:spcAft>
                <a:spcPts val="600"/>
              </a:spcAft>
              <a:defRPr/>
            </a:pPr>
            <a:r>
              <a:rPr lang="en-US" dirty="0">
                <a:latin typeface="Arial" charset="0"/>
              </a:rPr>
              <a:t>The Constitution of Kenya (</a:t>
            </a:r>
            <a:r>
              <a:rPr lang="en-US" dirty="0" err="1">
                <a:latin typeface="Arial" charset="0"/>
              </a:rPr>
              <a:t>CoK</a:t>
            </a:r>
            <a:r>
              <a:rPr lang="en-US" dirty="0">
                <a:latin typeface="Arial" charset="0"/>
              </a:rPr>
              <a:t>) 2010 establishes two forms of government:</a:t>
            </a:r>
          </a:p>
          <a:p>
            <a:pPr marL="285750" indent="-285750" algn="just" eaLnBrk="1" hangingPunct="1">
              <a:spcBef>
                <a:spcPts val="600"/>
              </a:spcBef>
              <a:spcAft>
                <a:spcPts val="600"/>
              </a:spcAft>
              <a:buFont typeface="Arial" pitchFamily="34" charset="0"/>
              <a:buChar char="•"/>
              <a:defRPr/>
            </a:pPr>
            <a:r>
              <a:rPr lang="en-US" dirty="0">
                <a:solidFill>
                  <a:srgbClr val="C00000"/>
                </a:solidFill>
                <a:latin typeface="Arial" charset="0"/>
              </a:rPr>
              <a:t>Central Government </a:t>
            </a:r>
            <a:r>
              <a:rPr lang="en-US" dirty="0">
                <a:latin typeface="Arial" charset="0"/>
              </a:rPr>
              <a:t>(responsible for water resources conservation and  management)</a:t>
            </a:r>
          </a:p>
          <a:p>
            <a:pPr marL="285750" indent="-285750" algn="just" eaLnBrk="1" hangingPunct="1">
              <a:spcBef>
                <a:spcPts val="600"/>
              </a:spcBef>
              <a:spcAft>
                <a:spcPts val="600"/>
              </a:spcAft>
              <a:buFont typeface="Arial" pitchFamily="34" charset="0"/>
              <a:buChar char="•"/>
              <a:defRPr/>
            </a:pPr>
            <a:r>
              <a:rPr lang="en-US" dirty="0">
                <a:solidFill>
                  <a:srgbClr val="C00000"/>
                </a:solidFill>
                <a:latin typeface="Arial" charset="0"/>
              </a:rPr>
              <a:t>County Government </a:t>
            </a:r>
            <a:r>
              <a:rPr lang="en-US" dirty="0">
                <a:latin typeface="Arial" charset="0"/>
              </a:rPr>
              <a:t>(responsible  for water  supply,  sewerage  and onsite sanitation service provision)</a:t>
            </a:r>
          </a:p>
          <a:p>
            <a:pPr algn="just" eaLnBrk="1" hangingPunct="1">
              <a:defRPr/>
            </a:pPr>
            <a:endParaRPr lang="en-US" sz="800" dirty="0">
              <a:latin typeface="Arial" charset="0"/>
            </a:endParaRPr>
          </a:p>
          <a:p>
            <a:pPr algn="just" eaLnBrk="1" hangingPunct="1">
              <a:defRPr/>
            </a:pPr>
            <a:r>
              <a:rPr lang="en-US" dirty="0">
                <a:latin typeface="Arial" charset="0"/>
              </a:rPr>
              <a:t>The constitutions delineates services that will be provided at the two levels of government and provision of water and sanitation services is the role of the County Governments </a:t>
            </a:r>
          </a:p>
          <a:p>
            <a:pPr eaLnBrk="1" hangingPunct="1">
              <a:defRPr/>
            </a:pPr>
            <a:endParaRPr lang="en-US" sz="1050" dirty="0">
              <a:latin typeface="Arial" charset="0"/>
            </a:endParaRPr>
          </a:p>
        </p:txBody>
      </p:sp>
    </p:spTree>
    <p:extLst>
      <p:ext uri="{BB962C8B-B14F-4D97-AF65-F5344CB8AC3E}">
        <p14:creationId xmlns:p14="http://schemas.microsoft.com/office/powerpoint/2010/main" val="3758621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p:cNvSpPr>
          <p:nvPr>
            <p:ph type="ctrTitle"/>
          </p:nvPr>
        </p:nvSpPr>
        <p:spPr>
          <a:xfrm>
            <a:off x="627017" y="736868"/>
            <a:ext cx="8194721" cy="504103"/>
          </a:xfrm>
          <a:solidFill>
            <a:schemeClr val="accent1">
              <a:lumMod val="20000"/>
              <a:lumOff val="80000"/>
            </a:schemeClr>
          </a:solidFill>
        </p:spPr>
        <p:txBody>
          <a:bodyPr/>
          <a:lstStyle/>
          <a:p>
            <a:pPr algn="l">
              <a:defRPr/>
            </a:pPr>
            <a:r>
              <a:rPr lang="en-GB" sz="2800" dirty="0" smtClean="0">
                <a:solidFill>
                  <a:schemeClr val="accent1">
                    <a:lumMod val="75000"/>
                  </a:schemeClr>
                </a:solidFill>
                <a:effectLst>
                  <a:outerShdw blurRad="38100" dist="38100" dir="2700000" algn="tl">
                    <a:srgbClr val="000000">
                      <a:alpha val="43137"/>
                    </a:srgbClr>
                  </a:outerShdw>
                </a:effectLst>
              </a:rPr>
              <a:t>The Water Act 2016</a:t>
            </a:r>
            <a:endParaRPr lang="en-US" sz="2800" dirty="0" smtClean="0">
              <a:solidFill>
                <a:schemeClr val="accent1">
                  <a:lumMod val="75000"/>
                </a:schemeClr>
              </a:solidFill>
              <a:effectLst>
                <a:outerShdw blurRad="38100" dist="38100" dir="2700000" algn="tl">
                  <a:srgbClr val="000000">
                    <a:alpha val="43137"/>
                  </a:srgbClr>
                </a:outerShdw>
              </a:effectLst>
            </a:endParaRPr>
          </a:p>
        </p:txBody>
      </p:sp>
      <p:sp>
        <p:nvSpPr>
          <p:cNvPr id="29700" name="Rectangle 6"/>
          <p:cNvSpPr>
            <a:spLocks/>
          </p:cNvSpPr>
          <p:nvPr/>
        </p:nvSpPr>
        <p:spPr bwMode="auto">
          <a:xfrm>
            <a:off x="468313" y="2205038"/>
            <a:ext cx="9720262"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4000"/>
              <a:t>   </a:t>
            </a:r>
          </a:p>
        </p:txBody>
      </p:sp>
      <p:sp>
        <p:nvSpPr>
          <p:cNvPr id="18437" name="Rectangle 6"/>
          <p:cNvSpPr>
            <a:spLocks noChangeArrowheads="1"/>
          </p:cNvSpPr>
          <p:nvPr/>
        </p:nvSpPr>
        <p:spPr bwMode="auto">
          <a:xfrm>
            <a:off x="435803" y="2205038"/>
            <a:ext cx="8353425" cy="2862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defRPr/>
            </a:pPr>
            <a:r>
              <a:rPr lang="en-US" altLang="en-US" sz="1800" dirty="0" smtClean="0">
                <a:latin typeface="Arial" panose="020B0604020202020204" pitchFamily="34" charset="0"/>
              </a:rPr>
              <a:t>It is an </a:t>
            </a:r>
            <a:r>
              <a:rPr lang="en-US" altLang="en-US" sz="1800" dirty="0" smtClean="0">
                <a:solidFill>
                  <a:srgbClr val="C00000"/>
                </a:solidFill>
                <a:latin typeface="Arial" panose="020B0604020202020204" pitchFamily="34" charset="0"/>
              </a:rPr>
              <a:t>Act of Parliament </a:t>
            </a:r>
            <a:r>
              <a:rPr lang="en-US" altLang="en-US" sz="1800" dirty="0" smtClean="0">
                <a:latin typeface="Arial" panose="020B0604020202020204" pitchFamily="34" charset="0"/>
              </a:rPr>
              <a:t>to provide for water management and development of water and sewerage services and repeal of the Water Act 2002</a:t>
            </a:r>
          </a:p>
          <a:p>
            <a:pPr algn="just" eaLnBrk="1" hangingPunct="1">
              <a:spcBef>
                <a:spcPct val="0"/>
              </a:spcBef>
              <a:buFontTx/>
              <a:buNone/>
              <a:defRPr/>
            </a:pPr>
            <a:endParaRPr lang="en-US" altLang="en-US" sz="1800" dirty="0" smtClean="0">
              <a:latin typeface="Arial" panose="020B0604020202020204" pitchFamily="34" charset="0"/>
            </a:endParaRPr>
          </a:p>
          <a:p>
            <a:pPr algn="just" eaLnBrk="1" hangingPunct="1">
              <a:spcBef>
                <a:spcPct val="0"/>
              </a:spcBef>
              <a:buFontTx/>
              <a:buNone/>
              <a:defRPr/>
            </a:pPr>
            <a:r>
              <a:rPr lang="en-US" altLang="en-US" sz="1800" i="1" dirty="0" smtClean="0">
                <a:solidFill>
                  <a:srgbClr val="C00000"/>
                </a:solidFill>
                <a:latin typeface="Arial" panose="020B0604020202020204" pitchFamily="34" charset="0"/>
              </a:rPr>
              <a:t>The Water Act 2016 has now been enacted and awaits operationalization. </a:t>
            </a:r>
          </a:p>
          <a:p>
            <a:pPr algn="just" eaLnBrk="1" hangingPunct="1">
              <a:spcBef>
                <a:spcPct val="0"/>
              </a:spcBef>
              <a:buFontTx/>
              <a:buNone/>
              <a:defRPr/>
            </a:pPr>
            <a:endParaRPr lang="en-US" altLang="en-US" sz="1800" i="1" dirty="0" smtClean="0">
              <a:solidFill>
                <a:srgbClr val="C00000"/>
              </a:solidFill>
              <a:latin typeface="Arial" panose="020B0604020202020204" pitchFamily="34" charset="0"/>
            </a:endParaRPr>
          </a:p>
          <a:p>
            <a:pPr algn="just" eaLnBrk="1" hangingPunct="1">
              <a:spcBef>
                <a:spcPct val="0"/>
              </a:spcBef>
              <a:buFontTx/>
              <a:buNone/>
              <a:defRPr/>
            </a:pPr>
            <a:r>
              <a:rPr lang="en-US" altLang="en-US" sz="1800" dirty="0" smtClean="0">
                <a:latin typeface="Arial" panose="020B0604020202020204" pitchFamily="34" charset="0"/>
              </a:rPr>
              <a:t>The </a:t>
            </a:r>
            <a:r>
              <a:rPr lang="en-US" altLang="en-US" sz="1800" dirty="0" smtClean="0">
                <a:solidFill>
                  <a:srgbClr val="C00000"/>
                </a:solidFill>
                <a:effectLst>
                  <a:outerShdw blurRad="38100" dist="38100" dir="2700000" algn="tl">
                    <a:srgbClr val="000000">
                      <a:alpha val="43137"/>
                    </a:srgbClr>
                  </a:outerShdw>
                </a:effectLst>
                <a:latin typeface="Arial" panose="020B0604020202020204" pitchFamily="34" charset="0"/>
              </a:rPr>
              <a:t>Water Act 2016 </a:t>
            </a:r>
            <a:r>
              <a:rPr lang="en-US" altLang="en-US" sz="1800" dirty="0" smtClean="0">
                <a:latin typeface="Arial" panose="020B0604020202020204" pitchFamily="34" charset="0"/>
              </a:rPr>
              <a:t>provides for the </a:t>
            </a:r>
            <a:r>
              <a:rPr lang="en-US" altLang="en-US" sz="1800" u="sng" dirty="0" smtClean="0">
                <a:latin typeface="Arial" panose="020B0604020202020204" pitchFamily="34" charset="0"/>
              </a:rPr>
              <a:t>right of every Kenyan to safe water and sanitation</a:t>
            </a:r>
            <a:r>
              <a:rPr lang="en-US" altLang="en-US" sz="1800" dirty="0" smtClean="0">
                <a:latin typeface="Arial" panose="020B0604020202020204" pitchFamily="34" charset="0"/>
              </a:rPr>
              <a:t>  (</a:t>
            </a:r>
            <a:r>
              <a:rPr lang="en-US" altLang="en-US" sz="1800" dirty="0" err="1" smtClean="0">
                <a:latin typeface="Arial" panose="020B0604020202020204" pitchFamily="34" charset="0"/>
              </a:rPr>
              <a:t>CoK</a:t>
            </a:r>
            <a:r>
              <a:rPr lang="en-US" altLang="en-US" sz="1800" dirty="0" smtClean="0">
                <a:latin typeface="Arial" panose="020B0604020202020204" pitchFamily="34" charset="0"/>
              </a:rPr>
              <a:t> 2010, Bill of Rights)!!</a:t>
            </a:r>
          </a:p>
          <a:p>
            <a:pPr eaLnBrk="1" hangingPunct="1">
              <a:spcBef>
                <a:spcPct val="0"/>
              </a:spcBef>
              <a:buFontTx/>
              <a:buNone/>
              <a:defRPr/>
            </a:pPr>
            <a:endParaRPr lang="en-US" altLang="en-US" sz="1800" dirty="0" smtClean="0">
              <a:latin typeface="Arial" panose="020B0604020202020204" pitchFamily="34" charset="0"/>
            </a:endParaRPr>
          </a:p>
          <a:p>
            <a:pPr eaLnBrk="1" hangingPunct="1">
              <a:spcBef>
                <a:spcPct val="0"/>
              </a:spcBef>
              <a:buFontTx/>
              <a:buNone/>
              <a:defRPr/>
            </a:pPr>
            <a:endParaRPr lang="en-US" altLang="en-US" sz="1800" dirty="0" smtClean="0">
              <a:latin typeface="Arial" panose="020B0604020202020204" pitchFamily="34" charset="0"/>
            </a:endParaRPr>
          </a:p>
          <a:p>
            <a:pPr eaLnBrk="1" hangingPunct="1">
              <a:spcBef>
                <a:spcPct val="0"/>
              </a:spcBef>
              <a:buFontTx/>
              <a:buNone/>
              <a:defRPr/>
            </a:pPr>
            <a:endParaRPr lang="en-US" altLang="en-US" sz="1800" dirty="0" smtClean="0">
              <a:latin typeface="Arial" panose="020B0604020202020204" pitchFamily="34" charset="0"/>
            </a:endParaRPr>
          </a:p>
        </p:txBody>
      </p:sp>
    </p:spTree>
    <p:extLst>
      <p:ext uri="{BB962C8B-B14F-4D97-AF65-F5344CB8AC3E}">
        <p14:creationId xmlns:p14="http://schemas.microsoft.com/office/powerpoint/2010/main" val="36826984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p:cNvSpPr>
          <p:nvPr>
            <p:ph type="ctrTitle"/>
          </p:nvPr>
        </p:nvSpPr>
        <p:spPr>
          <a:xfrm>
            <a:off x="674665" y="368300"/>
            <a:ext cx="8353425" cy="647700"/>
          </a:xfrm>
          <a:solidFill>
            <a:schemeClr val="accent1">
              <a:lumMod val="20000"/>
              <a:lumOff val="80000"/>
            </a:schemeClr>
          </a:solidFill>
        </p:spPr>
        <p:txBody>
          <a:bodyPr/>
          <a:lstStyle/>
          <a:p>
            <a:pPr algn="l">
              <a:defRPr/>
            </a:pPr>
            <a:r>
              <a:rPr lang="en-GB" sz="3600" dirty="0" smtClean="0">
                <a:solidFill>
                  <a:schemeClr val="accent1">
                    <a:lumMod val="75000"/>
                  </a:schemeClr>
                </a:solidFill>
                <a:effectLst>
                  <a:outerShdw blurRad="38100" dist="38100" dir="2700000" algn="tl">
                    <a:srgbClr val="000000">
                      <a:alpha val="43137"/>
                    </a:srgbClr>
                  </a:outerShdw>
                </a:effectLst>
              </a:rPr>
              <a:t>Thank You for </a:t>
            </a:r>
            <a:r>
              <a:rPr lang="en-GB" sz="3600" dirty="0">
                <a:solidFill>
                  <a:schemeClr val="accent1">
                    <a:lumMod val="75000"/>
                  </a:schemeClr>
                </a:solidFill>
                <a:effectLst>
                  <a:outerShdw blurRad="38100" dist="38100" dir="2700000" algn="tl">
                    <a:srgbClr val="000000">
                      <a:alpha val="43137"/>
                    </a:srgbClr>
                  </a:outerShdw>
                </a:effectLst>
              </a:rPr>
              <a:t>Y</a:t>
            </a:r>
            <a:r>
              <a:rPr lang="en-GB" sz="3600" dirty="0" smtClean="0">
                <a:solidFill>
                  <a:schemeClr val="accent1">
                    <a:lumMod val="75000"/>
                  </a:schemeClr>
                </a:solidFill>
                <a:effectLst>
                  <a:outerShdw blurRad="38100" dist="38100" dir="2700000" algn="tl">
                    <a:srgbClr val="000000">
                      <a:alpha val="43137"/>
                    </a:srgbClr>
                  </a:outerShdw>
                </a:effectLst>
              </a:rPr>
              <a:t>our Attention</a:t>
            </a:r>
            <a:endParaRPr lang="en-US" sz="3600" dirty="0" smtClean="0">
              <a:solidFill>
                <a:schemeClr val="accent1">
                  <a:lumMod val="75000"/>
                </a:schemeClr>
              </a:solidFill>
              <a:effectLst>
                <a:outerShdw blurRad="38100" dist="38100" dir="2700000" algn="tl">
                  <a:srgbClr val="000000">
                    <a:alpha val="43137"/>
                  </a:srgbClr>
                </a:outerShdw>
              </a:effectLst>
            </a:endParaRPr>
          </a:p>
        </p:txBody>
      </p:sp>
      <p:sp>
        <p:nvSpPr>
          <p:cNvPr id="31748" name="Rectangle 6"/>
          <p:cNvSpPr>
            <a:spLocks/>
          </p:cNvSpPr>
          <p:nvPr/>
        </p:nvSpPr>
        <p:spPr bwMode="auto">
          <a:xfrm>
            <a:off x="468313" y="2205038"/>
            <a:ext cx="9720262" cy="287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r>
              <a:rPr lang="en-US" altLang="en-US" sz="4000"/>
              <a:t>   </a:t>
            </a:r>
          </a:p>
        </p:txBody>
      </p:sp>
      <p:pic>
        <p:nvPicPr>
          <p:cNvPr id="6" name="Picture 1"/>
          <p:cNvPicPr>
            <a:picLocks noChangeAspect="1"/>
          </p:cNvPicPr>
          <p:nvPr/>
        </p:nvPicPr>
        <p:blipFill>
          <a:blip r:embed="rId3"/>
          <a:stretch>
            <a:fillRect/>
          </a:stretch>
        </p:blipFill>
        <p:spPr>
          <a:xfrm>
            <a:off x="1454150" y="1168400"/>
            <a:ext cx="5946775" cy="4392613"/>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32704083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D68416C-95D2-45A0-A7FF-9188E4652BC8}" type="slidenum">
              <a:rPr lang="en-US" altLang="en-US" sz="1200">
                <a:solidFill>
                  <a:srgbClr val="898989"/>
                </a:solidFill>
              </a:rPr>
              <a:pPr>
                <a:spcBef>
                  <a:spcPct val="0"/>
                </a:spcBef>
                <a:buFontTx/>
                <a:buNone/>
              </a:pPr>
              <a:t>2</a:t>
            </a:fld>
            <a:endParaRPr lang="en-US" altLang="en-US" sz="1200">
              <a:solidFill>
                <a:srgbClr val="898989"/>
              </a:solidFill>
            </a:endParaRPr>
          </a:p>
        </p:txBody>
      </p:sp>
      <p:sp>
        <p:nvSpPr>
          <p:cNvPr id="6148" name="AutoShape 2"/>
          <p:cNvSpPr>
            <a:spLocks noChangeArrowheads="1"/>
          </p:cNvSpPr>
          <p:nvPr/>
        </p:nvSpPr>
        <p:spPr bwMode="auto">
          <a:xfrm>
            <a:off x="0" y="188913"/>
            <a:ext cx="8820150" cy="2808287"/>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4400"/>
              <a:t/>
            </a:r>
            <a:br>
              <a:rPr lang="en-US" altLang="en-US" sz="4400"/>
            </a:br>
            <a:r>
              <a:rPr lang="en-US" altLang="en-US" sz="4400" b="1">
                <a:solidFill>
                  <a:schemeClr val="hlink"/>
                </a:solidFill>
              </a:rPr>
              <a:t/>
            </a:r>
            <a:br>
              <a:rPr lang="en-US" altLang="en-US" sz="4400" b="1">
                <a:solidFill>
                  <a:schemeClr val="hlink"/>
                </a:solidFill>
              </a:rPr>
            </a:br>
            <a:r>
              <a:rPr lang="en-US" altLang="en-US" sz="4400" b="1"/>
              <a:t> </a:t>
            </a:r>
          </a:p>
        </p:txBody>
      </p:sp>
      <p:sp>
        <p:nvSpPr>
          <p:cNvPr id="3077" name="Rectangle 7"/>
          <p:cNvSpPr>
            <a:spLocks noGrp="1"/>
          </p:cNvSpPr>
          <p:nvPr>
            <p:ph type="ctrTitle" idx="4294967295"/>
          </p:nvPr>
        </p:nvSpPr>
        <p:spPr>
          <a:xfrm>
            <a:off x="705394" y="202696"/>
            <a:ext cx="8330656" cy="550863"/>
          </a:xfrm>
          <a:solidFill>
            <a:schemeClr val="accent1">
              <a:lumMod val="20000"/>
              <a:lumOff val="80000"/>
            </a:schemeClr>
          </a:solidFill>
        </p:spPr>
        <p:txBody>
          <a:bodyPr/>
          <a:lstStyle/>
          <a:p>
            <a:pPr algn="l">
              <a:defRPr/>
            </a:pPr>
            <a:r>
              <a:rPr lang="en-US" sz="3200" dirty="0" smtClean="0">
                <a:solidFill>
                  <a:schemeClr val="accent1">
                    <a:lumMod val="50000"/>
                  </a:schemeClr>
                </a:solidFill>
                <a:effectLst>
                  <a:outerShdw blurRad="38100" dist="38100" dir="2700000" algn="tl">
                    <a:srgbClr val="000000">
                      <a:alpha val="43137"/>
                    </a:srgbClr>
                  </a:outerShdw>
                </a:effectLst>
              </a:rPr>
              <a:t>        Background</a:t>
            </a:r>
            <a:endParaRPr lang="en-US" sz="3200" b="1" dirty="0" smtClean="0">
              <a:solidFill>
                <a:schemeClr val="accent1">
                  <a:lumMod val="50000"/>
                </a:schemeClr>
              </a:solidFill>
              <a:effectLst>
                <a:outerShdw blurRad="38100" dist="38100" dir="2700000" algn="tl">
                  <a:srgbClr val="000000">
                    <a:alpha val="43137"/>
                  </a:srgbClr>
                </a:outerShdw>
              </a:effectLst>
            </a:endParaRPr>
          </a:p>
        </p:txBody>
      </p:sp>
      <p:sp>
        <p:nvSpPr>
          <p:cNvPr id="2054" name="Rectangle 8"/>
          <p:cNvSpPr>
            <a:spLocks noGrp="1"/>
          </p:cNvSpPr>
          <p:nvPr>
            <p:ph type="subTitle" idx="4294967295"/>
          </p:nvPr>
        </p:nvSpPr>
        <p:spPr>
          <a:xfrm>
            <a:off x="360362" y="1161715"/>
            <a:ext cx="8459788" cy="4929187"/>
          </a:xfrm>
        </p:spPr>
        <p:txBody>
          <a:bodyPr/>
          <a:lstStyle/>
          <a:p>
            <a:pPr algn="just">
              <a:buFont typeface="Arial" charset="0"/>
              <a:buChar char="•"/>
              <a:defRPr/>
            </a:pPr>
            <a:r>
              <a:rPr lang="en-US" sz="1800" dirty="0" smtClean="0">
                <a:latin typeface="Arial" panose="020B0604020202020204" pitchFamily="34" charset="0"/>
                <a:cs typeface="Arial" panose="020B0604020202020204" pitchFamily="34" charset="0"/>
              </a:rPr>
              <a:t>Before 1974, water was managed  by  the </a:t>
            </a:r>
            <a:r>
              <a:rPr lang="en-US" sz="1800" u="sng" dirty="0" smtClean="0">
                <a:latin typeface="Arial" panose="020B0604020202020204" pitchFamily="34" charset="0"/>
                <a:cs typeface="Arial" panose="020B0604020202020204" pitchFamily="34" charset="0"/>
              </a:rPr>
              <a:t>Department  of Water Development  </a:t>
            </a:r>
            <a:r>
              <a:rPr lang="en-US" sz="1800" dirty="0" smtClean="0">
                <a:latin typeface="Arial" panose="020B0604020202020204" pitchFamily="34" charset="0"/>
                <a:cs typeface="Arial" panose="020B0604020202020204" pitchFamily="34" charset="0"/>
              </a:rPr>
              <a:t>(DWD) which was  housed  in  various ministries including Public Works, Natural Resources and Agriculture.</a:t>
            </a:r>
          </a:p>
          <a:p>
            <a:pPr algn="just">
              <a:buFont typeface="Arial" charset="0"/>
              <a:buChar char="•"/>
              <a:defRPr/>
            </a:pPr>
            <a:r>
              <a:rPr lang="en-US" sz="1800" dirty="0" smtClean="0">
                <a:latin typeface="Arial" panose="020B0604020202020204" pitchFamily="34" charset="0"/>
                <a:cs typeface="Arial" panose="020B0604020202020204" pitchFamily="34" charset="0"/>
              </a:rPr>
              <a:t>In 1974  the  Government  upgraded  the DWD in Ministry of Agriculture’s  into a full </a:t>
            </a:r>
            <a:r>
              <a:rPr lang="en-US" sz="1800" u="sng" dirty="0" smtClean="0">
                <a:latin typeface="Arial" panose="020B0604020202020204" pitchFamily="34" charset="0"/>
                <a:cs typeface="Arial" panose="020B0604020202020204" pitchFamily="34" charset="0"/>
              </a:rPr>
              <a:t>Ministry of Water.</a:t>
            </a:r>
          </a:p>
          <a:p>
            <a:pPr algn="just">
              <a:buFont typeface="Arial" charset="0"/>
              <a:buChar char="•"/>
              <a:defRPr/>
            </a:pPr>
            <a:r>
              <a:rPr lang="en-US" sz="1800" dirty="0" smtClean="0">
                <a:latin typeface="Arial" panose="020B0604020202020204" pitchFamily="34" charset="0"/>
                <a:cs typeface="Arial" panose="020B0604020202020204" pitchFamily="34" charset="0"/>
              </a:rPr>
              <a:t>In 1999 the Ministry developed a National Water Policy (Sessional Paper No. 1 of 1999), which was adopted by Parliament in April, 1999 to provide  the  policy  direction on  Water  Resources Management  and  Development.</a:t>
            </a:r>
          </a:p>
          <a:p>
            <a:pPr algn="just">
              <a:buFont typeface="Arial" charset="0"/>
              <a:buChar char="•"/>
              <a:defRPr/>
            </a:pPr>
            <a:r>
              <a:rPr lang="en-US" sz="1800" dirty="0" smtClean="0">
                <a:latin typeface="Arial" panose="020B0604020202020204" pitchFamily="34" charset="0"/>
                <a:cs typeface="Arial" panose="020B0604020202020204" pitchFamily="34" charset="0"/>
              </a:rPr>
              <a:t>The Policy induced the water sector reforms, </a:t>
            </a:r>
            <a:r>
              <a:rPr lang="en-US" sz="1800" b="1" dirty="0" smtClean="0">
                <a:solidFill>
                  <a:srgbClr val="C00000"/>
                </a:solidFill>
                <a:latin typeface="Arial" panose="020B0604020202020204" pitchFamily="34" charset="0"/>
                <a:cs typeface="Arial" panose="020B0604020202020204" pitchFamily="34" charset="0"/>
              </a:rPr>
              <a:t>moved Ministry from direct service provision to policy formulation, resource mobilization and coordination functions. Regulation of water services  and Water Resource management were also made as separate  functions. </a:t>
            </a:r>
            <a:endParaRPr lang="en-US" sz="1800" dirty="0" smtClean="0">
              <a:solidFill>
                <a:srgbClr val="C00000"/>
              </a:solidFill>
              <a:latin typeface="Arial" panose="020B0604020202020204" pitchFamily="34" charset="0"/>
              <a:cs typeface="Arial" panose="020B0604020202020204" pitchFamily="34" charset="0"/>
            </a:endParaRPr>
          </a:p>
          <a:p>
            <a:pPr algn="just">
              <a:buFont typeface="Arial" charset="0"/>
              <a:buChar char="•"/>
              <a:defRPr/>
            </a:pPr>
            <a:r>
              <a:rPr lang="en-US" sz="1800" dirty="0" smtClean="0">
                <a:latin typeface="Arial" panose="020B0604020202020204" pitchFamily="34" charset="0"/>
                <a:cs typeface="Arial" panose="020B0604020202020204" pitchFamily="34" charset="0"/>
              </a:rPr>
              <a:t>To implement the Policy and water sector  reforms, Water Act, Cap 372 was repealed and the Water  Act  2002  was  enacted.</a:t>
            </a:r>
          </a:p>
          <a:p>
            <a:pPr marL="0" indent="0" algn="ctr">
              <a:buFont typeface="Arial" charset="0"/>
              <a:buNone/>
              <a:defRPr/>
            </a:pPr>
            <a:r>
              <a:rPr lang="en-US" b="1" dirty="0" smtClean="0">
                <a:solidFill>
                  <a:schemeClr val="hlink"/>
                </a:solidFill>
              </a:rPr>
              <a:t> </a:t>
            </a:r>
          </a:p>
        </p:txBody>
      </p:sp>
    </p:spTree>
    <p:extLst>
      <p:ext uri="{BB962C8B-B14F-4D97-AF65-F5344CB8AC3E}">
        <p14:creationId xmlns:p14="http://schemas.microsoft.com/office/powerpoint/2010/main" val="39666363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BC38E900-66B1-45CC-ADAB-0AE887F8ED8A}" type="slidenum">
              <a:rPr lang="en-US" altLang="en-US" sz="1200">
                <a:solidFill>
                  <a:srgbClr val="898989"/>
                </a:solidFill>
              </a:rPr>
              <a:pPr>
                <a:spcBef>
                  <a:spcPct val="0"/>
                </a:spcBef>
                <a:buFontTx/>
                <a:buNone/>
              </a:pPr>
              <a:t>3</a:t>
            </a:fld>
            <a:endParaRPr lang="en-US" altLang="en-US" sz="1200">
              <a:solidFill>
                <a:srgbClr val="898989"/>
              </a:solidFill>
            </a:endParaRPr>
          </a:p>
        </p:txBody>
      </p:sp>
      <p:sp>
        <p:nvSpPr>
          <p:cNvPr id="8196" name="AutoShape 2"/>
          <p:cNvSpPr>
            <a:spLocks noChangeArrowheads="1"/>
          </p:cNvSpPr>
          <p:nvPr/>
        </p:nvSpPr>
        <p:spPr bwMode="auto">
          <a:xfrm>
            <a:off x="0" y="188913"/>
            <a:ext cx="8820150" cy="2808287"/>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4400"/>
              <a:t/>
            </a:r>
            <a:br>
              <a:rPr lang="en-US" altLang="en-US" sz="4400"/>
            </a:br>
            <a:r>
              <a:rPr lang="en-US" altLang="en-US" sz="4400" b="1">
                <a:solidFill>
                  <a:schemeClr val="hlink"/>
                </a:solidFill>
              </a:rPr>
              <a:t/>
            </a:r>
            <a:br>
              <a:rPr lang="en-US" altLang="en-US" sz="4400" b="1">
                <a:solidFill>
                  <a:schemeClr val="hlink"/>
                </a:solidFill>
              </a:rPr>
            </a:br>
            <a:r>
              <a:rPr lang="en-US" altLang="en-US" sz="4400" b="1"/>
              <a:t> </a:t>
            </a:r>
          </a:p>
        </p:txBody>
      </p:sp>
      <p:sp>
        <p:nvSpPr>
          <p:cNvPr id="4101" name="Rectangle 7"/>
          <p:cNvSpPr>
            <a:spLocks noGrp="1"/>
          </p:cNvSpPr>
          <p:nvPr>
            <p:ph type="ctrTitle" idx="4294967295"/>
          </p:nvPr>
        </p:nvSpPr>
        <p:spPr>
          <a:xfrm>
            <a:off x="718456" y="350568"/>
            <a:ext cx="8368395" cy="649288"/>
          </a:xfrm>
          <a:solidFill>
            <a:schemeClr val="accent1">
              <a:lumMod val="20000"/>
              <a:lumOff val="80000"/>
            </a:schemeClr>
          </a:solidFill>
        </p:spPr>
        <p:txBody>
          <a:bodyPr anchor="t">
            <a:normAutofit fontScale="90000"/>
          </a:bodyPr>
          <a:lstStyle/>
          <a:p>
            <a:pPr algn="l">
              <a:defRPr/>
            </a:pPr>
            <a:r>
              <a:rPr lang="en-US" sz="3200" dirty="0" smtClean="0">
                <a:solidFill>
                  <a:schemeClr val="accent1">
                    <a:lumMod val="50000"/>
                  </a:schemeClr>
                </a:solidFill>
                <a:effectLst>
                  <a:outerShdw blurRad="38100" dist="38100" dir="2700000" algn="tl">
                    <a:srgbClr val="000000">
                      <a:alpha val="43137"/>
                    </a:srgbClr>
                  </a:outerShdw>
                </a:effectLst>
              </a:rPr>
              <a:t>The water sector reforms </a:t>
            </a:r>
            <a:br>
              <a:rPr lang="en-US" sz="3200" dirty="0" smtClean="0">
                <a:solidFill>
                  <a:schemeClr val="accent1">
                    <a:lumMod val="50000"/>
                  </a:schemeClr>
                </a:solidFill>
                <a:effectLst>
                  <a:outerShdw blurRad="38100" dist="38100" dir="2700000" algn="tl">
                    <a:srgbClr val="000000">
                      <a:alpha val="43137"/>
                    </a:srgbClr>
                  </a:outerShdw>
                </a:effectLst>
              </a:rPr>
            </a:br>
            <a:endParaRPr lang="en-US" sz="3200" dirty="0" smtClean="0">
              <a:solidFill>
                <a:schemeClr val="accent1">
                  <a:lumMod val="50000"/>
                </a:schemeClr>
              </a:solidFill>
              <a:effectLst>
                <a:outerShdw blurRad="38100" dist="38100" dir="2700000" algn="tl">
                  <a:srgbClr val="000000">
                    <a:alpha val="43137"/>
                  </a:srgbClr>
                </a:outerShdw>
              </a:effectLst>
            </a:endParaRPr>
          </a:p>
        </p:txBody>
      </p:sp>
      <p:sp>
        <p:nvSpPr>
          <p:cNvPr id="4102" name="Rectangle 8"/>
          <p:cNvSpPr>
            <a:spLocks noGrp="1"/>
          </p:cNvSpPr>
          <p:nvPr>
            <p:ph type="subTitle" idx="4294967295"/>
          </p:nvPr>
        </p:nvSpPr>
        <p:spPr>
          <a:xfrm>
            <a:off x="536577" y="1184096"/>
            <a:ext cx="8424862" cy="4803775"/>
          </a:xfrm>
        </p:spPr>
        <p:txBody>
          <a:bodyPr/>
          <a:lstStyle/>
          <a:p>
            <a:pPr algn="just">
              <a:spcBef>
                <a:spcPts val="300"/>
              </a:spcBef>
              <a:spcAft>
                <a:spcPts val="300"/>
              </a:spcAft>
              <a:defRPr/>
            </a:pPr>
            <a:r>
              <a:rPr lang="en-US" sz="1800" dirty="0" smtClean="0">
                <a:latin typeface="Arial" panose="020B0604020202020204" pitchFamily="34" charset="0"/>
                <a:cs typeface="Arial" panose="020B0604020202020204" pitchFamily="34" charset="0"/>
              </a:rPr>
              <a:t>The Water Act 2002 was </a:t>
            </a:r>
            <a:r>
              <a:rPr lang="en-US" sz="1800" dirty="0" err="1" smtClean="0">
                <a:latin typeface="Arial" panose="020B0604020202020204" pitchFamily="34" charset="0"/>
                <a:cs typeface="Arial" panose="020B0604020202020204" pitchFamily="34" charset="0"/>
              </a:rPr>
              <a:t>gazetted</a:t>
            </a:r>
            <a:r>
              <a:rPr lang="en-US" sz="1800" dirty="0" smtClean="0">
                <a:latin typeface="Arial" panose="020B0604020202020204" pitchFamily="34" charset="0"/>
                <a:cs typeface="Arial" panose="020B0604020202020204" pitchFamily="34" charset="0"/>
              </a:rPr>
              <a:t> in 2003 and implementation began in 2004</a:t>
            </a:r>
          </a:p>
          <a:p>
            <a:pPr algn="just">
              <a:spcBef>
                <a:spcPts val="300"/>
              </a:spcBef>
              <a:spcAft>
                <a:spcPts val="300"/>
              </a:spcAft>
              <a:defRPr/>
            </a:pPr>
            <a:r>
              <a:rPr lang="en-US" sz="1800" dirty="0" smtClean="0">
                <a:latin typeface="Arial" panose="020B0604020202020204" pitchFamily="34" charset="0"/>
                <a:cs typeface="Arial" panose="020B0604020202020204" pitchFamily="34" charset="0"/>
              </a:rPr>
              <a:t>During 2004 to 2005, new  institutions  were  established  and  given  legal  mandates  according  to  the  Act</a:t>
            </a:r>
          </a:p>
          <a:p>
            <a:pPr marL="0" indent="0" algn="just">
              <a:spcBef>
                <a:spcPts val="300"/>
              </a:spcBef>
              <a:spcAft>
                <a:spcPts val="300"/>
              </a:spcAft>
              <a:buFont typeface="Arial" charset="0"/>
              <a:buNone/>
              <a:defRPr/>
            </a:pPr>
            <a:endParaRPr lang="en-US" sz="900" dirty="0" smtClean="0">
              <a:latin typeface="Arial" panose="020B0604020202020204" pitchFamily="34" charset="0"/>
              <a:cs typeface="Arial" panose="020B0604020202020204" pitchFamily="34" charset="0"/>
            </a:endParaRPr>
          </a:p>
          <a:p>
            <a:pPr marL="0" indent="0" algn="just">
              <a:spcBef>
                <a:spcPts val="300"/>
              </a:spcBef>
              <a:spcAft>
                <a:spcPts val="300"/>
              </a:spcAft>
              <a:buFont typeface="Arial" charset="0"/>
              <a:buNone/>
              <a:defRPr/>
            </a:pPr>
            <a:r>
              <a:rPr lang="en-US" sz="1800" dirty="0" smtClean="0">
                <a:latin typeface="Arial" panose="020B0604020202020204" pitchFamily="34" charset="0"/>
                <a:cs typeface="Arial" panose="020B0604020202020204" pitchFamily="34" charset="0"/>
              </a:rPr>
              <a:t>These institutions include the: </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Services Regulatory Board (WASREB</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 </a:t>
            </a:r>
            <a:r>
              <a:rPr lang="en-US" sz="1800" dirty="0" smtClean="0">
                <a:latin typeface="Arial" panose="020B0604020202020204" pitchFamily="34" charset="0"/>
                <a:cs typeface="Arial" panose="020B0604020202020204" pitchFamily="34" charset="0"/>
              </a:rPr>
              <a:t>regulation of water services</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Eight (8) Water </a:t>
            </a:r>
            <a:r>
              <a:rPr lang="en-US" sz="1800"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ervices Boards</a:t>
            </a:r>
            <a:r>
              <a:rPr lang="en-US" sz="1800" dirty="0" smtClean="0">
                <a:latin typeface="Arial" panose="020B0604020202020204" pitchFamily="34" charset="0"/>
                <a:cs typeface="Arial" panose="020B0604020202020204" pitchFamily="34" charset="0"/>
              </a:rPr>
              <a:t> </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(WSBs) </a:t>
            </a:r>
            <a:r>
              <a:rPr lang="en-US" sz="1800" dirty="0" smtClean="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a</a:t>
            </a:r>
            <a:r>
              <a:rPr lang="en-US" sz="1800" dirty="0" smtClean="0">
                <a:latin typeface="Arial" panose="020B0604020202020204" pitchFamily="34" charset="0"/>
                <a:cs typeface="Arial" panose="020B0604020202020204" pitchFamily="34" charset="0"/>
              </a:rPr>
              <a:t>sset holding and development</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a:t>
            </a:r>
            <a:r>
              <a:rPr lang="en-US" sz="1800" dirty="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ervices Trust Fund (WSTF)</a:t>
            </a:r>
            <a:r>
              <a:rPr lang="en-US" sz="1800" dirty="0" smtClean="0">
                <a:solidFill>
                  <a:schemeClr val="accent6">
                    <a:lumMod val="50000"/>
                  </a:scheme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pro-poor basket fund of water sector</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Management Authority (WRMA) </a:t>
            </a:r>
            <a:r>
              <a:rPr lang="en-US" sz="1800" dirty="0" smtClean="0">
                <a:latin typeface="Arial" panose="020B0604020202020204" pitchFamily="34" charset="0"/>
                <a:cs typeface="Arial" panose="020B0604020202020204" pitchFamily="34" charset="0"/>
              </a:rPr>
              <a:t>- WRM and development</a:t>
            </a:r>
          </a:p>
          <a:p>
            <a:pPr algn="just">
              <a:spcBef>
                <a:spcPts val="300"/>
              </a:spcBef>
              <a:spcAft>
                <a:spcPts val="300"/>
              </a:spcAft>
              <a:defRPr/>
            </a:pPr>
            <a:r>
              <a:rPr lang="en-US" sz="1800" dirty="0" smtClean="0">
                <a:latin typeface="Arial" panose="020B0604020202020204" pitchFamily="34" charset="0"/>
                <a:cs typeface="Arial" panose="020B0604020202020204" pitchFamily="34" charset="0"/>
              </a:rPr>
              <a:t> </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Service Providers (WSPs)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provision of Water Services</a:t>
            </a:r>
            <a:endParaRPr lang="en-US" sz="1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0" indent="0" algn="just">
              <a:spcBef>
                <a:spcPts val="300"/>
              </a:spcBef>
              <a:spcAft>
                <a:spcPts val="300"/>
              </a:spcAft>
              <a:buFont typeface="Arial" charset="0"/>
              <a:buNone/>
              <a:defRPr/>
            </a:pPr>
            <a:endParaRPr lang="en-US" sz="500" dirty="0" smtClean="0">
              <a:latin typeface="Arial" panose="020B0604020202020204" pitchFamily="34" charset="0"/>
              <a:cs typeface="Arial" panose="020B0604020202020204" pitchFamily="34" charset="0"/>
            </a:endParaRPr>
          </a:p>
          <a:p>
            <a:pPr marL="0" indent="0" algn="just">
              <a:spcBef>
                <a:spcPts val="300"/>
              </a:spcBef>
              <a:spcAft>
                <a:spcPts val="300"/>
              </a:spcAft>
              <a:buFont typeface="Arial" charset="0"/>
              <a:buNone/>
              <a:defRPr/>
            </a:pPr>
            <a:r>
              <a:rPr lang="en-US" sz="1800" dirty="0" smtClean="0">
                <a:latin typeface="Arial" panose="020B0604020202020204" pitchFamily="34" charset="0"/>
                <a:cs typeface="Arial" panose="020B0604020202020204" pitchFamily="34" charset="0"/>
              </a:rPr>
              <a:t>The transfer plan was approved in July, 2005 and the </a:t>
            </a:r>
            <a:r>
              <a:rPr lang="en-US" sz="1800" u="sng" dirty="0" smtClean="0">
                <a:latin typeface="Arial" panose="020B0604020202020204" pitchFamily="34" charset="0"/>
                <a:cs typeface="Arial" panose="020B0604020202020204" pitchFamily="34" charset="0"/>
              </a:rPr>
              <a:t>Ministry of Water and Irrigation</a:t>
            </a:r>
            <a:r>
              <a:rPr lang="en-US" sz="1800" dirty="0" smtClean="0">
                <a:latin typeface="Arial" panose="020B0604020202020204" pitchFamily="34" charset="0"/>
                <a:cs typeface="Arial" panose="020B0604020202020204" pitchFamily="34" charset="0"/>
              </a:rPr>
              <a:t> initiated the transfer of mandates, assets and personnel to the new institutions</a:t>
            </a:r>
          </a:p>
          <a:p>
            <a:pPr>
              <a:buFont typeface="Arial" charset="0"/>
              <a:buChar char="•"/>
              <a:defRPr/>
            </a:pPr>
            <a:endParaRPr lang="en-US" sz="2000" dirty="0" smtClean="0"/>
          </a:p>
        </p:txBody>
      </p:sp>
    </p:spTree>
    <p:extLst>
      <p:ext uri="{BB962C8B-B14F-4D97-AF65-F5344CB8AC3E}">
        <p14:creationId xmlns:p14="http://schemas.microsoft.com/office/powerpoint/2010/main" val="41953768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A03CD202-F427-413B-9B8D-D83AFB77C681}" type="slidenum">
              <a:rPr lang="en-US" altLang="en-US" sz="1200">
                <a:solidFill>
                  <a:srgbClr val="898989"/>
                </a:solidFill>
              </a:rPr>
              <a:pPr>
                <a:spcBef>
                  <a:spcPct val="0"/>
                </a:spcBef>
                <a:buFontTx/>
                <a:buNone/>
              </a:pPr>
              <a:t>4</a:t>
            </a:fld>
            <a:endParaRPr lang="en-US" altLang="en-US" sz="1200">
              <a:solidFill>
                <a:srgbClr val="898989"/>
              </a:solidFill>
            </a:endParaRPr>
          </a:p>
        </p:txBody>
      </p:sp>
      <p:sp>
        <p:nvSpPr>
          <p:cNvPr id="10244" name="AutoShape 2"/>
          <p:cNvSpPr>
            <a:spLocks noChangeArrowheads="1"/>
          </p:cNvSpPr>
          <p:nvPr/>
        </p:nvSpPr>
        <p:spPr bwMode="auto">
          <a:xfrm>
            <a:off x="0" y="188913"/>
            <a:ext cx="8820150" cy="2808287"/>
          </a:xfrm>
          <a:prstGeom prst="roundRect">
            <a:avLst>
              <a:gd name="adj" fmla="val 50000"/>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a:spcBef>
                <a:spcPct val="0"/>
              </a:spcBef>
              <a:buFontTx/>
              <a:buNone/>
            </a:pPr>
            <a:r>
              <a:rPr lang="en-US" altLang="en-US" sz="4400"/>
              <a:t/>
            </a:r>
            <a:br>
              <a:rPr lang="en-US" altLang="en-US" sz="4400"/>
            </a:br>
            <a:r>
              <a:rPr lang="en-US" altLang="en-US" sz="4400" b="1">
                <a:solidFill>
                  <a:schemeClr val="hlink"/>
                </a:solidFill>
              </a:rPr>
              <a:t/>
            </a:r>
            <a:br>
              <a:rPr lang="en-US" altLang="en-US" sz="4400" b="1">
                <a:solidFill>
                  <a:schemeClr val="hlink"/>
                </a:solidFill>
              </a:rPr>
            </a:br>
            <a:r>
              <a:rPr lang="en-US" altLang="en-US" sz="4400" b="1"/>
              <a:t> </a:t>
            </a:r>
          </a:p>
        </p:txBody>
      </p:sp>
      <p:sp>
        <p:nvSpPr>
          <p:cNvPr id="4101" name="Rectangle 7"/>
          <p:cNvSpPr>
            <a:spLocks noGrp="1"/>
          </p:cNvSpPr>
          <p:nvPr>
            <p:ph type="ctrTitle" idx="4294967295"/>
          </p:nvPr>
        </p:nvSpPr>
        <p:spPr>
          <a:xfrm>
            <a:off x="770708" y="188913"/>
            <a:ext cx="8278467" cy="628650"/>
          </a:xfrm>
          <a:solidFill>
            <a:schemeClr val="accent1">
              <a:lumMod val="20000"/>
              <a:lumOff val="80000"/>
            </a:schemeClr>
          </a:solidFill>
        </p:spPr>
        <p:txBody>
          <a:bodyPr anchor="t">
            <a:normAutofit fontScale="90000"/>
          </a:bodyPr>
          <a:lstStyle/>
          <a:p>
            <a:pPr algn="l">
              <a:defRPr/>
            </a:pPr>
            <a:r>
              <a:rPr lang="en-US" sz="3200" dirty="0" smtClean="0">
                <a:solidFill>
                  <a:schemeClr val="accent1">
                    <a:lumMod val="50000"/>
                  </a:schemeClr>
                </a:solidFill>
                <a:effectLst>
                  <a:outerShdw blurRad="38100" dist="38100" dir="2700000" algn="tl">
                    <a:srgbClr val="000000">
                      <a:alpha val="43137"/>
                    </a:srgbClr>
                  </a:outerShdw>
                </a:effectLst>
              </a:rPr>
              <a:t>The water sector reforms </a:t>
            </a:r>
            <a:br>
              <a:rPr lang="en-US" sz="3200" dirty="0" smtClean="0">
                <a:solidFill>
                  <a:schemeClr val="accent1">
                    <a:lumMod val="50000"/>
                  </a:schemeClr>
                </a:solidFill>
                <a:effectLst>
                  <a:outerShdw blurRad="38100" dist="38100" dir="2700000" algn="tl">
                    <a:srgbClr val="000000">
                      <a:alpha val="43137"/>
                    </a:srgbClr>
                  </a:outerShdw>
                </a:effectLst>
              </a:rPr>
            </a:br>
            <a:endParaRPr lang="en-US" sz="3200" dirty="0" smtClean="0">
              <a:solidFill>
                <a:schemeClr val="accent1">
                  <a:lumMod val="50000"/>
                </a:schemeClr>
              </a:solidFill>
              <a:effectLst>
                <a:outerShdw blurRad="38100" dist="38100" dir="2700000" algn="tl">
                  <a:srgbClr val="000000">
                    <a:alpha val="43137"/>
                  </a:srgbClr>
                </a:outerShdw>
              </a:effectLst>
            </a:endParaRPr>
          </a:p>
        </p:txBody>
      </p:sp>
      <p:sp>
        <p:nvSpPr>
          <p:cNvPr id="4102" name="Rectangle 8"/>
          <p:cNvSpPr>
            <a:spLocks noGrp="1"/>
          </p:cNvSpPr>
          <p:nvPr>
            <p:ph type="subTitle" idx="4294967295"/>
          </p:nvPr>
        </p:nvSpPr>
        <p:spPr>
          <a:xfrm>
            <a:off x="509801" y="1045806"/>
            <a:ext cx="8424862" cy="4929187"/>
          </a:xfrm>
        </p:spPr>
        <p:txBody>
          <a:bodyPr/>
          <a:lstStyle/>
          <a:p>
            <a:pPr marL="0" indent="0" algn="just">
              <a:spcBef>
                <a:spcPts val="300"/>
              </a:spcBef>
              <a:spcAft>
                <a:spcPts val="300"/>
              </a:spcAft>
              <a:buFont typeface="Arial" charset="0"/>
              <a:buNone/>
              <a:defRPr/>
            </a:pP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The reviewed  institutional set up includes (Water Act 2016): </a:t>
            </a:r>
          </a:p>
          <a:p>
            <a:pPr marL="0" indent="0" algn="just">
              <a:spcBef>
                <a:spcPts val="300"/>
              </a:spcBef>
              <a:spcAft>
                <a:spcPts val="300"/>
              </a:spcAft>
              <a:buFont typeface="Arial" charset="0"/>
              <a:buNone/>
              <a:defRPr/>
            </a:pPr>
            <a:endParaRPr lang="en-US" sz="1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marL="360363" indent="-360363" algn="just">
              <a:spcBef>
                <a:spcPts val="300"/>
              </a:spcBef>
              <a:spcAft>
                <a:spcPts val="300"/>
              </a:spcAft>
              <a:buFont typeface="Arial" charset="0"/>
              <a:buChar char="•"/>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Ministry of Water and Irrigation Services (State Department of Water</a:t>
            </a:r>
            <a:r>
              <a:rPr lang="en-US" sz="1800" dirty="0" smtClean="0">
                <a:solidFill>
                  <a:srgbClr val="C00000"/>
                </a:solidFill>
                <a:latin typeface="Arial" panose="020B0604020202020204" pitchFamily="34" charset="0"/>
                <a:cs typeface="Arial" panose="020B0604020202020204" pitchFamily="34" charset="0"/>
              </a:rPr>
              <a:t>) </a:t>
            </a:r>
            <a:r>
              <a:rPr lang="en-US" sz="1800" dirty="0" smtClean="0">
                <a:latin typeface="Arial" panose="020B0604020202020204" pitchFamily="34" charset="0"/>
                <a:cs typeface="Arial" panose="020B0604020202020204" pitchFamily="34" charset="0"/>
              </a:rPr>
              <a:t>-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policy formulation, coordination (Ministry re-created in 2015)</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Services Regulatory Board </a:t>
            </a:r>
            <a:r>
              <a:rPr lang="en-US" sz="1800" dirty="0" smtClean="0">
                <a:solidFill>
                  <a:srgbClr val="C00000"/>
                </a:solidFill>
                <a:latin typeface="Arial" panose="020B0604020202020204" pitchFamily="34" charset="0"/>
                <a:cs typeface="Arial" panose="020B0604020202020204" pitchFamily="34" charset="0"/>
              </a:rPr>
              <a:t>(</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WASREB)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regulation of water services</a:t>
            </a:r>
            <a:endParaRPr lang="en-US" sz="1800" dirty="0" smtClean="0">
              <a:latin typeface="Arial" panose="020B0604020202020204" pitchFamily="34" charset="0"/>
              <a:cs typeface="Arial" panose="020B0604020202020204" pitchFamily="34" charset="0"/>
            </a:endParaRP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Works Development Agency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asset development (national)</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Sector Trust Fund (WSTF)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pro-poor basket fund of water sector</a:t>
            </a:r>
            <a:endParaRPr lang="en-US" sz="1800" dirty="0" smtClean="0">
              <a:latin typeface="Arial" panose="020B0604020202020204" pitchFamily="34" charset="0"/>
              <a:cs typeface="Arial" panose="020B0604020202020204" pitchFamily="34" charset="0"/>
            </a:endParaRP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Authority (WRA)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regulation of water resources</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Resources Basin Committees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management and development water resources with  Water  Resources  Users Associations (WRUAs)</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Service Providers (WSPs)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provision of Water Services with county  government (county or cross county)</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Water Harvesting and Storage Authority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water storage and flood control</a:t>
            </a:r>
          </a:p>
          <a:p>
            <a:pPr algn="just">
              <a:spcBef>
                <a:spcPts val="300"/>
              </a:spcBef>
              <a:spcAft>
                <a:spcPts val="300"/>
              </a:spcAft>
              <a:defRPr/>
            </a:pPr>
            <a:r>
              <a:rPr lang="en-US" sz="1800" dirty="0" smtClean="0">
                <a:solidFill>
                  <a:srgbClr val="C0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Kenya Water Institute (KEWI) </a:t>
            </a:r>
            <a:r>
              <a:rPr lang="en-US" sz="1800" dirty="0" smtClean="0">
                <a:effectLst>
                  <a:outerShdw blurRad="38100" dist="38100" dir="2700000" algn="tl">
                    <a:srgbClr val="000000">
                      <a:alpha val="43137"/>
                    </a:srgbClr>
                  </a:outerShdw>
                </a:effectLst>
                <a:latin typeface="Arial" panose="020B0604020202020204" pitchFamily="34" charset="0"/>
                <a:cs typeface="Arial" panose="020B0604020202020204" pitchFamily="34" charset="0"/>
              </a:rPr>
              <a:t>- training and research</a:t>
            </a:r>
            <a:endParaRPr lang="en-US" sz="1800"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a:p>
            <a:pPr>
              <a:buFont typeface="Arial" charset="0"/>
              <a:buChar char="•"/>
              <a:defRPr/>
            </a:pPr>
            <a:endParaRPr lang="en-US" sz="2000" dirty="0" smtClean="0"/>
          </a:p>
        </p:txBody>
      </p:sp>
    </p:spTree>
    <p:extLst>
      <p:ext uri="{BB962C8B-B14F-4D97-AF65-F5344CB8AC3E}">
        <p14:creationId xmlns:p14="http://schemas.microsoft.com/office/powerpoint/2010/main" val="17041000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endParaRPr lang="en-GB" altLang="en-US" dirty="0" smtClean="0"/>
          </a:p>
        </p:txBody>
      </p:sp>
      <p:sp>
        <p:nvSpPr>
          <p:cNvPr id="12291" name="Content Placeholder 2"/>
          <p:cNvSpPr>
            <a:spLocks noGrp="1"/>
          </p:cNvSpPr>
          <p:nvPr>
            <p:ph idx="1"/>
          </p:nvPr>
        </p:nvSpPr>
        <p:spPr>
          <a:xfrm>
            <a:off x="0" y="137824"/>
            <a:ext cx="8950817" cy="6452315"/>
          </a:xfrm>
        </p:spPr>
        <p:txBody>
          <a:bodyPr/>
          <a:lstStyle/>
          <a:p>
            <a:endParaRPr lang="en-GB" altLang="en-US" dirty="0" smtClean="0"/>
          </a:p>
        </p:txBody>
      </p:sp>
      <p:pic>
        <p:nvPicPr>
          <p:cNvPr id="12293"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2158" y="137824"/>
            <a:ext cx="7770768" cy="55295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814347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0394F06B-B006-45A4-B4A8-10BB667223F8}" type="slidenum">
              <a:rPr lang="en-US" altLang="en-US" sz="1200">
                <a:solidFill>
                  <a:srgbClr val="898989"/>
                </a:solidFill>
              </a:rPr>
              <a:pPr>
                <a:spcBef>
                  <a:spcPct val="0"/>
                </a:spcBef>
                <a:buFontTx/>
                <a:buNone/>
              </a:pPr>
              <a:t>6</a:t>
            </a:fld>
            <a:endParaRPr lang="en-US" altLang="en-US" sz="1200">
              <a:solidFill>
                <a:srgbClr val="898989"/>
              </a:solidFill>
            </a:endParaRPr>
          </a:p>
        </p:txBody>
      </p:sp>
      <p:sp>
        <p:nvSpPr>
          <p:cNvPr id="6148" name="AutoShape 2"/>
          <p:cNvSpPr>
            <a:spLocks noChangeArrowheads="1"/>
          </p:cNvSpPr>
          <p:nvPr/>
        </p:nvSpPr>
        <p:spPr bwMode="auto">
          <a:xfrm>
            <a:off x="653142" y="416306"/>
            <a:ext cx="8264249" cy="717035"/>
          </a:xfrm>
          <a:prstGeom prst="rect">
            <a:avLst/>
          </a:prstGeom>
          <a:solidFill>
            <a:schemeClr val="accent1">
              <a:lumMod val="20000"/>
              <a:lumOff val="80000"/>
            </a:schemeClr>
          </a:solidFill>
          <a:ln>
            <a:noFill/>
          </a:ln>
        </p:spPr>
        <p:txBody>
          <a:bodyPr anchor="ctr"/>
          <a:lstStyle/>
          <a:p>
            <a:pPr>
              <a:defRPr/>
            </a:pPr>
            <a:r>
              <a:rPr lang="en-GB" sz="2600" dirty="0">
                <a:solidFill>
                  <a:schemeClr val="accent1">
                    <a:lumMod val="50000"/>
                  </a:schemeClr>
                </a:solidFill>
                <a:effectLst>
                  <a:outerShdw blurRad="38100" dist="38100" dir="2700000" algn="tl">
                    <a:srgbClr val="000000">
                      <a:alpha val="43137"/>
                    </a:srgbClr>
                  </a:outerShdw>
                </a:effectLst>
                <a:latin typeface="+mn-lt"/>
              </a:rPr>
              <a:t>The Ministry of Water and Irrigation Services</a:t>
            </a:r>
            <a:endParaRPr lang="en-US" sz="2600" dirty="0">
              <a:solidFill>
                <a:schemeClr val="accent1">
                  <a:lumMod val="50000"/>
                </a:schemeClr>
              </a:solidFill>
              <a:effectLst>
                <a:outerShdw blurRad="38100" dist="38100" dir="2700000" algn="tl">
                  <a:srgbClr val="000000">
                    <a:alpha val="43137"/>
                  </a:srgbClr>
                </a:outerShdw>
              </a:effectLst>
              <a:latin typeface="+mn-lt"/>
            </a:endParaRPr>
          </a:p>
        </p:txBody>
      </p:sp>
      <p:sp>
        <p:nvSpPr>
          <p:cNvPr id="13317" name="Rectangle 3"/>
          <p:cNvSpPr>
            <a:spLocks noChangeArrowheads="1"/>
          </p:cNvSpPr>
          <p:nvPr/>
        </p:nvSpPr>
        <p:spPr bwMode="auto">
          <a:xfrm>
            <a:off x="323850" y="1773238"/>
            <a:ext cx="8362950" cy="360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FontTx/>
              <a:buNone/>
            </a:pPr>
            <a:endParaRPr lang="nl-NL" altLang="en-US"/>
          </a:p>
        </p:txBody>
      </p:sp>
      <p:sp>
        <p:nvSpPr>
          <p:cNvPr id="6150" name="Rectangle 7"/>
          <p:cNvSpPr>
            <a:spLocks noChangeArrowheads="1"/>
          </p:cNvSpPr>
          <p:nvPr/>
        </p:nvSpPr>
        <p:spPr bwMode="auto">
          <a:xfrm>
            <a:off x="484524" y="1428794"/>
            <a:ext cx="8424862" cy="4100513"/>
          </a:xfrm>
          <a:prstGeom prst="rect">
            <a:avLst/>
          </a:prstGeom>
          <a:noFill/>
          <a:ln>
            <a:noFill/>
          </a:ln>
          <a:extLst/>
        </p:spPr>
        <p:txBody>
          <a:bodyPr>
            <a:spAutoFit/>
          </a:bodyPr>
          <a:lstStyle/>
          <a:p>
            <a:pPr algn="just" eaLnBrk="1" hangingPunct="1">
              <a:defRPr/>
            </a:pPr>
            <a:r>
              <a:rPr lang="en-US" sz="2000" dirty="0">
                <a:latin typeface="Arial" charset="0"/>
              </a:rPr>
              <a:t>The core functions  of  the Ministry are:</a:t>
            </a:r>
          </a:p>
          <a:p>
            <a:pPr algn="just" eaLnBrk="1" hangingPunct="1">
              <a:defRPr/>
            </a:pPr>
            <a:endParaRPr lang="en-US" dirty="0">
              <a:latin typeface="Arial" charset="0"/>
            </a:endParaRPr>
          </a:p>
          <a:p>
            <a:pPr marL="285750" indent="-285750" algn="just" eaLnBrk="1" hangingPunct="1">
              <a:spcBef>
                <a:spcPts val="300"/>
              </a:spcBef>
              <a:spcAft>
                <a:spcPts val="300"/>
              </a:spcAft>
              <a:buFont typeface="Arial" pitchFamily="34" charset="0"/>
              <a:buChar char="•"/>
              <a:defRPr/>
            </a:pPr>
            <a:r>
              <a:rPr lang="en-US" sz="2000" dirty="0">
                <a:latin typeface="Arial" charset="0"/>
              </a:rPr>
              <a:t>Water Resources Management Policy</a:t>
            </a:r>
          </a:p>
          <a:p>
            <a:pPr marL="285750" indent="-285750" algn="just" eaLnBrk="1" hangingPunct="1">
              <a:spcBef>
                <a:spcPts val="300"/>
              </a:spcBef>
              <a:spcAft>
                <a:spcPts val="300"/>
              </a:spcAft>
              <a:buFont typeface="Arial" pitchFamily="34" charset="0"/>
              <a:buChar char="•"/>
              <a:defRPr/>
            </a:pPr>
            <a:r>
              <a:rPr lang="en-US" sz="2000" dirty="0">
                <a:latin typeface="Arial" charset="0"/>
              </a:rPr>
              <a:t>Water Catchment Area Conservation, Control and Protection</a:t>
            </a:r>
          </a:p>
          <a:p>
            <a:pPr marL="285750" indent="-285750" algn="just" eaLnBrk="1" hangingPunct="1">
              <a:spcBef>
                <a:spcPts val="300"/>
              </a:spcBef>
              <a:spcAft>
                <a:spcPts val="300"/>
              </a:spcAft>
              <a:buFont typeface="Arial" pitchFamily="34" charset="0"/>
              <a:buChar char="•"/>
              <a:defRPr/>
            </a:pPr>
            <a:r>
              <a:rPr lang="en-US" sz="2000" dirty="0">
                <a:latin typeface="Arial" charset="0"/>
              </a:rPr>
              <a:t>Water  and  Sewerage  Services Policy</a:t>
            </a:r>
          </a:p>
          <a:p>
            <a:pPr marL="285750" indent="-285750" algn="just" eaLnBrk="1" hangingPunct="1">
              <a:spcBef>
                <a:spcPts val="300"/>
              </a:spcBef>
              <a:spcAft>
                <a:spcPts val="300"/>
              </a:spcAft>
              <a:buFont typeface="Arial" pitchFamily="34" charset="0"/>
              <a:buChar char="•"/>
              <a:defRPr/>
            </a:pPr>
            <a:r>
              <a:rPr lang="en-US" sz="2000" dirty="0">
                <a:latin typeface="Arial" charset="0"/>
              </a:rPr>
              <a:t>Water  Quality  and  Pollution Control Policy</a:t>
            </a:r>
          </a:p>
          <a:p>
            <a:pPr marL="285750" indent="-285750" algn="just" eaLnBrk="1" hangingPunct="1">
              <a:spcBef>
                <a:spcPts val="300"/>
              </a:spcBef>
              <a:spcAft>
                <a:spcPts val="300"/>
              </a:spcAft>
              <a:buFont typeface="Arial" pitchFamily="34" charset="0"/>
              <a:buChar char="•"/>
              <a:defRPr/>
            </a:pPr>
            <a:r>
              <a:rPr lang="en-US" sz="2000" dirty="0">
                <a:latin typeface="Arial" charset="0"/>
              </a:rPr>
              <a:t>Waste Water Treatment and Disposal Policy</a:t>
            </a:r>
          </a:p>
          <a:p>
            <a:pPr marL="285750" indent="-285750" algn="just" eaLnBrk="1" hangingPunct="1">
              <a:spcBef>
                <a:spcPts val="300"/>
              </a:spcBef>
              <a:spcAft>
                <a:spcPts val="300"/>
              </a:spcAft>
              <a:buFont typeface="Arial" pitchFamily="34" charset="0"/>
              <a:buChar char="•"/>
              <a:defRPr/>
            </a:pPr>
            <a:r>
              <a:rPr lang="en-US" sz="2000" dirty="0">
                <a:latin typeface="Arial" charset="0"/>
              </a:rPr>
              <a:t>Flood Control and Land Reclamation/Regional Development Policy </a:t>
            </a:r>
          </a:p>
          <a:p>
            <a:pPr marL="285750" indent="-285750" algn="just" eaLnBrk="1" hangingPunct="1">
              <a:spcBef>
                <a:spcPts val="300"/>
              </a:spcBef>
              <a:spcAft>
                <a:spcPts val="300"/>
              </a:spcAft>
              <a:buFont typeface="Arial" pitchFamily="34" charset="0"/>
              <a:buChar char="•"/>
              <a:defRPr/>
            </a:pPr>
            <a:r>
              <a:rPr lang="en-US" sz="2000" dirty="0">
                <a:latin typeface="Arial" charset="0"/>
              </a:rPr>
              <a:t>Dam Construction and Management</a:t>
            </a:r>
          </a:p>
          <a:p>
            <a:pPr marL="285750" indent="-285750" algn="just" eaLnBrk="1" hangingPunct="1">
              <a:spcBef>
                <a:spcPts val="300"/>
              </a:spcBef>
              <a:spcAft>
                <a:spcPts val="300"/>
              </a:spcAft>
              <a:buFont typeface="Arial" pitchFamily="34" charset="0"/>
              <a:buChar char="•"/>
              <a:defRPr/>
            </a:pPr>
            <a:r>
              <a:rPr lang="en-US" sz="2000" dirty="0">
                <a:latin typeface="Arial" charset="0"/>
              </a:rPr>
              <a:t>Onsite Sanitation Management</a:t>
            </a:r>
          </a:p>
          <a:p>
            <a:pPr marL="285750" indent="-285750" algn="just" eaLnBrk="1" hangingPunct="1">
              <a:spcBef>
                <a:spcPts val="300"/>
              </a:spcBef>
              <a:spcAft>
                <a:spcPts val="300"/>
              </a:spcAft>
              <a:buFont typeface="Arial" pitchFamily="34" charset="0"/>
              <a:buChar char="•"/>
              <a:defRPr/>
            </a:pPr>
            <a:r>
              <a:rPr lang="en-US" sz="2000" dirty="0">
                <a:latin typeface="Arial" charset="0"/>
              </a:rPr>
              <a:t>Management of Public Water Schemes &amp; Community Water Projects</a:t>
            </a:r>
          </a:p>
        </p:txBody>
      </p:sp>
    </p:spTree>
    <p:extLst>
      <p:ext uri="{BB962C8B-B14F-4D97-AF65-F5344CB8AC3E}">
        <p14:creationId xmlns:p14="http://schemas.microsoft.com/office/powerpoint/2010/main" val="30848603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4B2B7B1D-91ED-4146-B883-4AEF734811CA}" type="slidenum">
              <a:rPr lang="en-US" altLang="en-US" sz="1200">
                <a:solidFill>
                  <a:srgbClr val="898989"/>
                </a:solidFill>
              </a:rPr>
              <a:pPr>
                <a:spcBef>
                  <a:spcPct val="0"/>
                </a:spcBef>
                <a:buFontTx/>
                <a:buNone/>
              </a:pPr>
              <a:t>7</a:t>
            </a:fld>
            <a:endParaRPr lang="en-US" altLang="en-US" sz="1200">
              <a:solidFill>
                <a:srgbClr val="898989"/>
              </a:solidFill>
            </a:endParaRPr>
          </a:p>
        </p:txBody>
      </p:sp>
      <p:sp>
        <p:nvSpPr>
          <p:cNvPr id="7172" name="AutoShape 2"/>
          <p:cNvSpPr>
            <a:spLocks noChangeArrowheads="1"/>
          </p:cNvSpPr>
          <p:nvPr/>
        </p:nvSpPr>
        <p:spPr bwMode="auto">
          <a:xfrm>
            <a:off x="488481" y="252414"/>
            <a:ext cx="8507412" cy="633412"/>
          </a:xfrm>
          <a:prstGeom prst="rect">
            <a:avLst/>
          </a:prstGeom>
          <a:solidFill>
            <a:schemeClr val="accent1">
              <a:lumMod val="20000"/>
              <a:lumOff val="80000"/>
            </a:schemeClr>
          </a:solidFill>
          <a:ln>
            <a:noFill/>
          </a:ln>
        </p:spPr>
        <p:txBody>
          <a:bodyPr anchor="ctr"/>
          <a:lstStyle/>
          <a:p>
            <a:pPr>
              <a:defRPr/>
            </a:pPr>
            <a:r>
              <a:rPr lang="en-GB" sz="2800" dirty="0">
                <a:solidFill>
                  <a:schemeClr val="accent1">
                    <a:lumMod val="50000"/>
                  </a:schemeClr>
                </a:solidFill>
                <a:effectLst>
                  <a:outerShdw blurRad="38100" dist="38100" dir="2700000" algn="tl">
                    <a:srgbClr val="000000">
                      <a:alpha val="43137"/>
                    </a:srgbClr>
                  </a:outerShdw>
                </a:effectLst>
                <a:latin typeface="+mn-lt"/>
              </a:rPr>
              <a:t>The Water Resources Management Authority (WRMA)</a:t>
            </a:r>
            <a:endParaRPr lang="en-US" sz="2800" dirty="0">
              <a:solidFill>
                <a:schemeClr val="accent1">
                  <a:lumMod val="50000"/>
                </a:schemeClr>
              </a:solidFill>
              <a:effectLst>
                <a:outerShdw blurRad="38100" dist="38100" dir="2700000" algn="tl">
                  <a:srgbClr val="000000">
                    <a:alpha val="43137"/>
                  </a:srgbClr>
                </a:outerShdw>
              </a:effectLst>
              <a:latin typeface="+mn-lt"/>
            </a:endParaRPr>
          </a:p>
        </p:txBody>
      </p:sp>
      <p:sp>
        <p:nvSpPr>
          <p:cNvPr id="15365" name="Rectangle 3"/>
          <p:cNvSpPr>
            <a:spLocks noChangeArrowheads="1"/>
          </p:cNvSpPr>
          <p:nvPr/>
        </p:nvSpPr>
        <p:spPr bwMode="auto">
          <a:xfrm>
            <a:off x="250825" y="1412875"/>
            <a:ext cx="8280400" cy="410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endParaRPr lang="en-US" altLang="en-US"/>
          </a:p>
          <a:p>
            <a:pPr lvl="1">
              <a:buFont typeface="Arial" panose="020B0604020202020204" pitchFamily="34" charset="0"/>
              <a:buNone/>
            </a:pPr>
            <a:r>
              <a:rPr lang="de-DE" altLang="en-US"/>
              <a:t> </a:t>
            </a:r>
          </a:p>
          <a:p>
            <a:pPr>
              <a:buFont typeface="Arial" panose="020B0604020202020204" pitchFamily="34" charset="0"/>
              <a:buNone/>
            </a:pPr>
            <a:endParaRPr lang="en-US" altLang="en-US"/>
          </a:p>
          <a:p>
            <a:pPr>
              <a:buFont typeface="Arial" panose="020B0604020202020204" pitchFamily="34" charset="0"/>
              <a:buNone/>
            </a:pPr>
            <a:endParaRPr lang="en-US" altLang="en-US"/>
          </a:p>
        </p:txBody>
      </p:sp>
      <p:sp>
        <p:nvSpPr>
          <p:cNvPr id="7174" name="Rectangle 6"/>
          <p:cNvSpPr>
            <a:spLocks noChangeArrowheads="1"/>
          </p:cNvSpPr>
          <p:nvPr/>
        </p:nvSpPr>
        <p:spPr bwMode="auto">
          <a:xfrm>
            <a:off x="175743" y="1495424"/>
            <a:ext cx="8820150" cy="4921250"/>
          </a:xfrm>
          <a:prstGeom prst="rect">
            <a:avLst/>
          </a:prstGeom>
          <a:noFill/>
          <a:ln>
            <a:noFill/>
          </a:ln>
          <a:extLst/>
        </p:spPr>
        <p:txBody>
          <a:bodyPr>
            <a:spAutoFit/>
          </a:bodyPr>
          <a:lstStyle/>
          <a:p>
            <a:pPr eaLnBrk="1" hangingPunct="1">
              <a:spcBef>
                <a:spcPts val="600"/>
              </a:spcBef>
              <a:spcAft>
                <a:spcPts val="600"/>
              </a:spcAft>
              <a:defRPr/>
            </a:pPr>
            <a:endParaRPr lang="en-US" sz="2000" dirty="0">
              <a:latin typeface="Arial" charset="0"/>
            </a:endParaRPr>
          </a:p>
          <a:p>
            <a:pPr eaLnBrk="1" hangingPunct="1">
              <a:spcBef>
                <a:spcPts val="600"/>
              </a:spcBef>
              <a:spcAft>
                <a:spcPts val="600"/>
              </a:spcAft>
              <a:defRPr/>
            </a:pPr>
            <a:endParaRPr lang="en-US" sz="2000" dirty="0">
              <a:latin typeface="Arial" charset="0"/>
            </a:endParaRPr>
          </a:p>
          <a:p>
            <a:pPr eaLnBrk="1" hangingPunct="1">
              <a:spcBef>
                <a:spcPts val="600"/>
              </a:spcBef>
              <a:spcAft>
                <a:spcPts val="600"/>
              </a:spcAft>
              <a:defRPr/>
            </a:pPr>
            <a:endParaRPr lang="en-US" sz="2000" dirty="0">
              <a:latin typeface="Arial" charset="0"/>
            </a:endParaRPr>
          </a:p>
          <a:p>
            <a:pPr eaLnBrk="1" hangingPunct="1">
              <a:spcBef>
                <a:spcPts val="600"/>
              </a:spcBef>
              <a:spcAft>
                <a:spcPts val="600"/>
              </a:spcAft>
              <a:defRPr/>
            </a:pPr>
            <a:endParaRPr lang="en-US" sz="800" dirty="0">
              <a:latin typeface="Arial" charset="0"/>
            </a:endParaRPr>
          </a:p>
          <a:p>
            <a:pPr eaLnBrk="1" hangingPunct="1">
              <a:spcBef>
                <a:spcPts val="600"/>
              </a:spcBef>
              <a:spcAft>
                <a:spcPts val="600"/>
              </a:spcAft>
              <a:defRPr/>
            </a:pPr>
            <a:r>
              <a:rPr lang="en-US" sz="2000" dirty="0">
                <a:solidFill>
                  <a:srgbClr val="C00000"/>
                </a:solidFill>
                <a:effectLst>
                  <a:outerShdw blurRad="38100" dist="38100" dir="2700000" algn="tl">
                    <a:srgbClr val="000000">
                      <a:alpha val="43137"/>
                    </a:srgbClr>
                  </a:outerShdw>
                </a:effectLst>
                <a:latin typeface="Arial" charset="0"/>
              </a:rPr>
              <a:t>WRMA</a:t>
            </a:r>
            <a:r>
              <a:rPr lang="en-US" sz="2000" dirty="0">
                <a:latin typeface="Arial" charset="0"/>
              </a:rPr>
              <a:t>  is  charged  with responsibility for: </a:t>
            </a:r>
          </a:p>
          <a:p>
            <a:pPr marL="269875" indent="-176213" eaLnBrk="1" hangingPunct="1">
              <a:spcBef>
                <a:spcPts val="200"/>
              </a:spcBef>
              <a:spcAft>
                <a:spcPts val="300"/>
              </a:spcAft>
              <a:buFont typeface="Arial" charset="0"/>
              <a:buChar char="•"/>
              <a:defRPr/>
            </a:pPr>
            <a:r>
              <a:rPr lang="en-US" sz="2000" dirty="0">
                <a:solidFill>
                  <a:srgbClr val="C00000"/>
                </a:solidFill>
                <a:latin typeface="Arial" charset="0"/>
              </a:rPr>
              <a:t> Managing, (this will go to Basin Water Resource Committees + WRUAs)</a:t>
            </a:r>
          </a:p>
          <a:p>
            <a:pPr marL="269875" indent="-176213" eaLnBrk="1" hangingPunct="1">
              <a:spcBef>
                <a:spcPts val="200"/>
              </a:spcBef>
              <a:spcAft>
                <a:spcPts val="300"/>
              </a:spcAft>
              <a:buFont typeface="Arial" charset="0"/>
              <a:buChar char="•"/>
              <a:defRPr/>
            </a:pPr>
            <a:r>
              <a:rPr lang="en-US" sz="2000" dirty="0">
                <a:solidFill>
                  <a:srgbClr val="C00000"/>
                </a:solidFill>
                <a:latin typeface="Arial" charset="0"/>
              </a:rPr>
              <a:t> Regulation </a:t>
            </a:r>
          </a:p>
          <a:p>
            <a:pPr marL="269875" indent="-176213" eaLnBrk="1" hangingPunct="1">
              <a:spcBef>
                <a:spcPts val="200"/>
              </a:spcBef>
              <a:spcAft>
                <a:spcPts val="300"/>
              </a:spcAft>
              <a:buFont typeface="Arial" charset="0"/>
              <a:buChar char="•"/>
              <a:defRPr/>
            </a:pPr>
            <a:r>
              <a:rPr lang="en-US" sz="2000" dirty="0">
                <a:solidFill>
                  <a:srgbClr val="C00000"/>
                </a:solidFill>
                <a:latin typeface="Arial" charset="0"/>
              </a:rPr>
              <a:t> Protecting (this will go to Basin Water Resource Committees +WRUAs) </a:t>
            </a:r>
          </a:p>
          <a:p>
            <a:pPr marL="269875" indent="-176213" eaLnBrk="1" hangingPunct="1">
              <a:spcBef>
                <a:spcPts val="200"/>
              </a:spcBef>
              <a:spcAft>
                <a:spcPts val="300"/>
              </a:spcAft>
              <a:buFont typeface="Arial" charset="0"/>
              <a:buChar char="•"/>
              <a:defRPr/>
            </a:pPr>
            <a:r>
              <a:rPr lang="en-US" sz="2000" dirty="0">
                <a:solidFill>
                  <a:srgbClr val="C00000"/>
                </a:solidFill>
                <a:latin typeface="Arial" charset="0"/>
              </a:rPr>
              <a:t> Apportioning</a:t>
            </a:r>
            <a:r>
              <a:rPr lang="en-US" sz="2000" dirty="0">
                <a:latin typeface="Arial" charset="0"/>
              </a:rPr>
              <a:t>  and  </a:t>
            </a:r>
          </a:p>
          <a:p>
            <a:pPr marL="269875" indent="-176213" eaLnBrk="1" hangingPunct="1">
              <a:spcBef>
                <a:spcPts val="200"/>
              </a:spcBef>
              <a:spcAft>
                <a:spcPts val="300"/>
              </a:spcAft>
              <a:buFont typeface="Arial" charset="0"/>
              <a:buChar char="•"/>
              <a:defRPr/>
            </a:pPr>
            <a:r>
              <a:rPr lang="en-US" sz="2000" dirty="0">
                <a:solidFill>
                  <a:srgbClr val="C00000"/>
                </a:solidFill>
                <a:latin typeface="Arial" charset="0"/>
              </a:rPr>
              <a:t> Conserving </a:t>
            </a:r>
            <a:r>
              <a:rPr lang="en-US" sz="2000" dirty="0">
                <a:latin typeface="Arial" charset="0"/>
              </a:rPr>
              <a:t>water  resources, including trans-boundary+ sea waters </a:t>
            </a:r>
          </a:p>
          <a:p>
            <a:pPr eaLnBrk="1" hangingPunct="1">
              <a:defRPr/>
            </a:pPr>
            <a:endParaRPr lang="en-US" sz="2000" dirty="0">
              <a:latin typeface="Arial" charset="0"/>
            </a:endParaRPr>
          </a:p>
          <a:p>
            <a:pPr eaLnBrk="1" hangingPunct="1">
              <a:defRPr/>
            </a:pPr>
            <a:endParaRPr lang="en-US" sz="2000" dirty="0">
              <a:latin typeface="Arial" charset="0"/>
            </a:endParaRPr>
          </a:p>
          <a:p>
            <a:pPr eaLnBrk="1" hangingPunct="1">
              <a:defRPr/>
            </a:pPr>
            <a:endParaRPr lang="en-US" sz="2000" dirty="0">
              <a:latin typeface="Arial" charset="0"/>
            </a:endParaRPr>
          </a:p>
        </p:txBody>
      </p:sp>
      <p:pic>
        <p:nvPicPr>
          <p:cNvPr id="2" name="Picture 1"/>
          <p:cNvPicPr>
            <a:picLocks noChangeAspect="1"/>
          </p:cNvPicPr>
          <p:nvPr/>
        </p:nvPicPr>
        <p:blipFill>
          <a:blip r:embed="rId3"/>
          <a:stretch>
            <a:fillRect/>
          </a:stretch>
        </p:blipFill>
        <p:spPr>
          <a:xfrm>
            <a:off x="5363134" y="1029292"/>
            <a:ext cx="3400425" cy="2376487"/>
          </a:xfrm>
          <a:prstGeom prst="rect">
            <a:avLst/>
          </a:prstGeom>
          <a:ln>
            <a:solidFill>
              <a:schemeClr val="accent1"/>
            </a:solidFill>
          </a:ln>
          <a:effectLst>
            <a:outerShdw blurRad="50800" dist="38100" dir="2700000" algn="tl" rotWithShape="0">
              <a:prstClr val="black">
                <a:alpha val="40000"/>
              </a:prstClr>
            </a:outerShdw>
          </a:effectLst>
        </p:spPr>
      </p:pic>
      <p:pic>
        <p:nvPicPr>
          <p:cNvPr id="3" name="Picture 2"/>
          <p:cNvPicPr>
            <a:picLocks noChangeAspect="1"/>
          </p:cNvPicPr>
          <p:nvPr/>
        </p:nvPicPr>
        <p:blipFill>
          <a:blip r:embed="rId4"/>
          <a:stretch>
            <a:fillRect/>
          </a:stretch>
        </p:blipFill>
        <p:spPr>
          <a:xfrm>
            <a:off x="221065" y="1190623"/>
            <a:ext cx="2376487" cy="1782762"/>
          </a:xfrm>
          <a:prstGeom prst="rect">
            <a:avLst/>
          </a:prstGeom>
          <a:ln>
            <a:solidFill>
              <a:schemeClr val="accent1"/>
            </a:solidFill>
          </a:ln>
          <a:effectLst>
            <a:outerShdw blurRad="50800" dist="38100" dir="2700000" algn="tl" rotWithShape="0">
              <a:prstClr val="black">
                <a:alpha val="40000"/>
              </a:prstClr>
            </a:outerShdw>
          </a:effectLst>
        </p:spPr>
      </p:pic>
      <p:pic>
        <p:nvPicPr>
          <p:cNvPr id="4" name="Picture 3"/>
          <p:cNvPicPr>
            <a:picLocks noChangeAspect="1"/>
          </p:cNvPicPr>
          <p:nvPr/>
        </p:nvPicPr>
        <p:blipFill>
          <a:blip r:embed="rId5"/>
          <a:stretch>
            <a:fillRect/>
          </a:stretch>
        </p:blipFill>
        <p:spPr>
          <a:xfrm>
            <a:off x="2754312" y="1190622"/>
            <a:ext cx="2376488" cy="1782763"/>
          </a:xfrm>
          <a:prstGeom prst="rect">
            <a:avLst/>
          </a:prstGeom>
          <a:ln>
            <a:solidFill>
              <a:schemeClr val="accent1"/>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256310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C3A7869B-7838-4911-A8DF-5A371B132079}" type="slidenum">
              <a:rPr lang="en-US" altLang="en-US" sz="1200">
                <a:solidFill>
                  <a:srgbClr val="898989"/>
                </a:solidFill>
              </a:rPr>
              <a:pPr>
                <a:spcBef>
                  <a:spcPct val="0"/>
                </a:spcBef>
                <a:buFontTx/>
                <a:buNone/>
              </a:pPr>
              <a:t>8</a:t>
            </a:fld>
            <a:endParaRPr lang="en-US" altLang="en-US" sz="1200">
              <a:solidFill>
                <a:srgbClr val="898989"/>
              </a:solidFill>
            </a:endParaRPr>
          </a:p>
        </p:txBody>
      </p:sp>
      <p:sp>
        <p:nvSpPr>
          <p:cNvPr id="17412" name="AutoShape 2"/>
          <p:cNvSpPr>
            <a:spLocks noChangeArrowheads="1"/>
          </p:cNvSpPr>
          <p:nvPr/>
        </p:nvSpPr>
        <p:spPr bwMode="auto">
          <a:xfrm>
            <a:off x="-146050" y="1903413"/>
            <a:ext cx="7361238" cy="23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endParaRPr lang="en-US" altLang="en-US" sz="2400"/>
          </a:p>
        </p:txBody>
      </p:sp>
      <p:sp>
        <p:nvSpPr>
          <p:cNvPr id="17413" name="Rectangle 3"/>
          <p:cNvSpPr>
            <a:spLocks noChangeArrowheads="1"/>
          </p:cNvSpPr>
          <p:nvPr/>
        </p:nvSpPr>
        <p:spPr bwMode="auto">
          <a:xfrm>
            <a:off x="250825" y="1412875"/>
            <a:ext cx="8280400" cy="410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endParaRPr lang="en-US" altLang="en-US"/>
          </a:p>
          <a:p>
            <a:pPr lvl="1">
              <a:buFont typeface="Arial" panose="020B0604020202020204" pitchFamily="34" charset="0"/>
              <a:buNone/>
            </a:pPr>
            <a:r>
              <a:rPr lang="de-DE" altLang="en-US"/>
              <a:t> </a:t>
            </a:r>
          </a:p>
          <a:p>
            <a:pPr>
              <a:buFont typeface="Arial" panose="020B0604020202020204" pitchFamily="34" charset="0"/>
              <a:buNone/>
            </a:pPr>
            <a:endParaRPr lang="en-US" altLang="en-US"/>
          </a:p>
          <a:p>
            <a:pPr>
              <a:buFont typeface="Arial" panose="020B0604020202020204" pitchFamily="34" charset="0"/>
              <a:buNone/>
            </a:pPr>
            <a:endParaRPr lang="en-US" altLang="en-US"/>
          </a:p>
        </p:txBody>
      </p:sp>
      <p:sp>
        <p:nvSpPr>
          <p:cNvPr id="17414" name="Rectangle 6"/>
          <p:cNvSpPr>
            <a:spLocks noChangeArrowheads="1"/>
          </p:cNvSpPr>
          <p:nvPr/>
        </p:nvSpPr>
        <p:spPr bwMode="auto">
          <a:xfrm>
            <a:off x="406400" y="1315680"/>
            <a:ext cx="8280400" cy="4062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just" eaLnBrk="1" hangingPunct="1">
              <a:spcBef>
                <a:spcPct val="0"/>
              </a:spcBef>
              <a:buFontTx/>
              <a:buNone/>
            </a:pPr>
            <a:r>
              <a:rPr lang="en-US" altLang="en-US" sz="2000" dirty="0">
                <a:latin typeface="Arial" panose="020B0604020202020204" pitchFamily="34" charset="0"/>
              </a:rPr>
              <a:t>For  WRMA  to  achieved  its mandate, the  country  is divided into the following six regions: </a:t>
            </a:r>
          </a:p>
          <a:p>
            <a:pPr lvl="1" algn="just" eaLnBrk="1" hangingPunct="1">
              <a:spcBef>
                <a:spcPts val="300"/>
              </a:spcBef>
              <a:spcAft>
                <a:spcPts val="300"/>
              </a:spcAft>
              <a:buFontTx/>
              <a:buNone/>
            </a:pPr>
            <a:r>
              <a:rPr lang="en-US" altLang="en-US" sz="2000" dirty="0">
                <a:latin typeface="Arial" panose="020B0604020202020204" pitchFamily="34" charset="0"/>
              </a:rPr>
              <a:t>•  </a:t>
            </a:r>
            <a:r>
              <a:rPr lang="en-US" altLang="en-US" sz="2000" dirty="0">
                <a:solidFill>
                  <a:srgbClr val="C00000"/>
                </a:solidFill>
                <a:latin typeface="Arial" panose="020B0604020202020204" pitchFamily="34" charset="0"/>
              </a:rPr>
              <a:t>Lake Victoria North Catchment </a:t>
            </a:r>
          </a:p>
          <a:p>
            <a:pPr lvl="1" algn="just" eaLnBrk="1" hangingPunct="1">
              <a:spcBef>
                <a:spcPts val="300"/>
              </a:spcBef>
              <a:spcAft>
                <a:spcPts val="300"/>
              </a:spcAft>
              <a:buFontTx/>
              <a:buNone/>
            </a:pPr>
            <a:r>
              <a:rPr lang="en-US" altLang="en-US" sz="2000" dirty="0">
                <a:solidFill>
                  <a:srgbClr val="C00000"/>
                </a:solidFill>
                <a:latin typeface="Arial" panose="020B0604020202020204" pitchFamily="34" charset="0"/>
              </a:rPr>
              <a:t>•  Lake Victoria South Catchment </a:t>
            </a:r>
          </a:p>
          <a:p>
            <a:pPr lvl="1" algn="just" eaLnBrk="1" hangingPunct="1">
              <a:spcBef>
                <a:spcPts val="300"/>
              </a:spcBef>
              <a:spcAft>
                <a:spcPts val="300"/>
              </a:spcAft>
              <a:buFontTx/>
              <a:buNone/>
            </a:pPr>
            <a:r>
              <a:rPr lang="en-US" altLang="en-US" sz="2000" dirty="0">
                <a:solidFill>
                  <a:srgbClr val="C00000"/>
                </a:solidFill>
                <a:latin typeface="Arial" panose="020B0604020202020204" pitchFamily="34" charset="0"/>
              </a:rPr>
              <a:t>•  Rift Valley Catchment</a:t>
            </a:r>
          </a:p>
          <a:p>
            <a:pPr lvl="1" algn="just" eaLnBrk="1" hangingPunct="1">
              <a:spcBef>
                <a:spcPts val="300"/>
              </a:spcBef>
              <a:spcAft>
                <a:spcPts val="300"/>
              </a:spcAft>
              <a:buFontTx/>
              <a:buNone/>
            </a:pPr>
            <a:r>
              <a:rPr lang="en-US" altLang="en-US" sz="2000" dirty="0">
                <a:solidFill>
                  <a:srgbClr val="C00000"/>
                </a:solidFill>
                <a:latin typeface="Arial" panose="020B0604020202020204" pitchFamily="34" charset="0"/>
              </a:rPr>
              <a:t>•  </a:t>
            </a:r>
            <a:r>
              <a:rPr lang="en-US" altLang="en-US" sz="2000" dirty="0" err="1">
                <a:solidFill>
                  <a:srgbClr val="C00000"/>
                </a:solidFill>
                <a:latin typeface="Arial" panose="020B0604020202020204" pitchFamily="34" charset="0"/>
              </a:rPr>
              <a:t>Athi</a:t>
            </a:r>
            <a:r>
              <a:rPr lang="en-US" altLang="en-US" sz="2000" dirty="0">
                <a:solidFill>
                  <a:srgbClr val="C00000"/>
                </a:solidFill>
                <a:latin typeface="Arial" panose="020B0604020202020204" pitchFamily="34" charset="0"/>
              </a:rPr>
              <a:t> Catchment</a:t>
            </a:r>
          </a:p>
          <a:p>
            <a:pPr lvl="1" algn="just" eaLnBrk="1" hangingPunct="1">
              <a:spcBef>
                <a:spcPts val="300"/>
              </a:spcBef>
              <a:spcAft>
                <a:spcPts val="300"/>
              </a:spcAft>
              <a:buFontTx/>
              <a:buNone/>
            </a:pPr>
            <a:r>
              <a:rPr lang="en-US" altLang="en-US" sz="2000" dirty="0">
                <a:solidFill>
                  <a:srgbClr val="C00000"/>
                </a:solidFill>
                <a:latin typeface="Arial" panose="020B0604020202020204" pitchFamily="34" charset="0"/>
              </a:rPr>
              <a:t>•  Tana Catchment</a:t>
            </a:r>
          </a:p>
          <a:p>
            <a:pPr lvl="1" algn="just" eaLnBrk="1" hangingPunct="1">
              <a:spcBef>
                <a:spcPts val="300"/>
              </a:spcBef>
              <a:spcAft>
                <a:spcPts val="300"/>
              </a:spcAft>
              <a:buFontTx/>
              <a:buNone/>
            </a:pPr>
            <a:r>
              <a:rPr lang="en-US" altLang="en-US" sz="2000" dirty="0">
                <a:solidFill>
                  <a:srgbClr val="C00000"/>
                </a:solidFill>
                <a:latin typeface="Arial" panose="020B0604020202020204" pitchFamily="34" charset="0"/>
              </a:rPr>
              <a:t>•  </a:t>
            </a:r>
            <a:r>
              <a:rPr lang="en-US" altLang="en-US" sz="2000" dirty="0" err="1">
                <a:solidFill>
                  <a:srgbClr val="C00000"/>
                </a:solidFill>
                <a:latin typeface="Arial" panose="020B0604020202020204" pitchFamily="34" charset="0"/>
              </a:rPr>
              <a:t>Ewaso</a:t>
            </a:r>
            <a:r>
              <a:rPr lang="en-US" altLang="en-US" sz="2000" dirty="0">
                <a:solidFill>
                  <a:srgbClr val="C00000"/>
                </a:solidFill>
                <a:latin typeface="Arial" panose="020B0604020202020204" pitchFamily="34" charset="0"/>
              </a:rPr>
              <a:t> </a:t>
            </a:r>
            <a:r>
              <a:rPr lang="en-US" altLang="en-US" sz="2000" dirty="0" err="1">
                <a:solidFill>
                  <a:srgbClr val="C00000"/>
                </a:solidFill>
                <a:latin typeface="Arial" panose="020B0604020202020204" pitchFamily="34" charset="0"/>
              </a:rPr>
              <a:t>Nyiro</a:t>
            </a:r>
            <a:r>
              <a:rPr lang="en-US" altLang="en-US" sz="2000" dirty="0">
                <a:solidFill>
                  <a:srgbClr val="C00000"/>
                </a:solidFill>
                <a:latin typeface="Arial" panose="020B0604020202020204" pitchFamily="34" charset="0"/>
              </a:rPr>
              <a:t> North Catchment</a:t>
            </a:r>
            <a:endParaRPr lang="en-US" altLang="en-US" sz="2000" i="1" dirty="0">
              <a:solidFill>
                <a:srgbClr val="C00000"/>
              </a:solidFill>
              <a:latin typeface="Arial" panose="020B0604020202020204" pitchFamily="34" charset="0"/>
            </a:endParaRPr>
          </a:p>
          <a:p>
            <a:pPr algn="just" eaLnBrk="1" hangingPunct="1">
              <a:spcBef>
                <a:spcPct val="0"/>
              </a:spcBef>
              <a:buFontTx/>
              <a:buNone/>
            </a:pPr>
            <a:endParaRPr lang="en-US" altLang="en-US" sz="800" i="1" dirty="0">
              <a:latin typeface="Arial" panose="020B0604020202020204" pitchFamily="34" charset="0"/>
            </a:endParaRPr>
          </a:p>
          <a:p>
            <a:pPr algn="just" eaLnBrk="1" hangingPunct="1">
              <a:spcBef>
                <a:spcPct val="0"/>
              </a:spcBef>
              <a:buFontTx/>
              <a:buNone/>
            </a:pPr>
            <a:r>
              <a:rPr lang="en-US" altLang="en-US" sz="2000" i="1" dirty="0">
                <a:latin typeface="Arial" panose="020B0604020202020204" pitchFamily="34" charset="0"/>
              </a:rPr>
              <a:t>Catchment Area Advisory Committees (CAACs)</a:t>
            </a:r>
            <a:r>
              <a:rPr lang="en-US" altLang="en-US" sz="2000" dirty="0">
                <a:latin typeface="Arial" panose="020B0604020202020204" pitchFamily="34" charset="0"/>
              </a:rPr>
              <a:t>  work  is  to  help  the  WRMA  in  water  and  environmental conservation activities through the regional managers  </a:t>
            </a:r>
          </a:p>
        </p:txBody>
      </p:sp>
      <p:sp>
        <p:nvSpPr>
          <p:cNvPr id="9" name="AutoShape 2"/>
          <p:cNvSpPr>
            <a:spLocks noChangeArrowheads="1"/>
          </p:cNvSpPr>
          <p:nvPr/>
        </p:nvSpPr>
        <p:spPr bwMode="auto">
          <a:xfrm>
            <a:off x="679269" y="289674"/>
            <a:ext cx="8342382" cy="850900"/>
          </a:xfrm>
          <a:prstGeom prst="rect">
            <a:avLst/>
          </a:prstGeom>
          <a:solidFill>
            <a:schemeClr val="accent1">
              <a:lumMod val="20000"/>
              <a:lumOff val="80000"/>
            </a:schemeClr>
          </a:solidFill>
          <a:ln>
            <a:noFill/>
          </a:ln>
        </p:spPr>
        <p:txBody>
          <a:bodyPr anchor="b"/>
          <a:lstStyle/>
          <a:p>
            <a:pPr>
              <a:defRPr/>
            </a:pPr>
            <a:r>
              <a:rPr lang="en-GB" sz="2800" dirty="0">
                <a:solidFill>
                  <a:schemeClr val="accent1">
                    <a:lumMod val="50000"/>
                  </a:schemeClr>
                </a:solidFill>
                <a:effectLst>
                  <a:outerShdw blurRad="38100" dist="38100" dir="2700000" algn="tl">
                    <a:srgbClr val="000000">
                      <a:alpha val="43137"/>
                    </a:srgbClr>
                  </a:outerShdw>
                </a:effectLst>
                <a:latin typeface="+mn-lt"/>
              </a:rPr>
              <a:t>The Water Resources Management Authority (WRMA)</a:t>
            </a:r>
            <a:r>
              <a:rPr lang="en-GB" sz="2800" dirty="0">
                <a:effectLst>
                  <a:outerShdw blurRad="38100" dist="38100" dir="2700000" algn="tl">
                    <a:srgbClr val="000000">
                      <a:alpha val="43137"/>
                    </a:srgbClr>
                  </a:outerShdw>
                </a:effectLst>
                <a:latin typeface="Arial" charset="0"/>
              </a:rPr>
              <a:t> </a:t>
            </a:r>
            <a:r>
              <a:rPr lang="en-GB" sz="2400" dirty="0">
                <a:solidFill>
                  <a:srgbClr val="C00000"/>
                </a:solidFill>
                <a:effectLst>
                  <a:outerShdw blurRad="38100" dist="38100" dir="2700000" algn="tl">
                    <a:srgbClr val="000000">
                      <a:alpha val="43137"/>
                    </a:srgbClr>
                  </a:outerShdw>
                </a:effectLst>
                <a:latin typeface="Arial" charset="0"/>
              </a:rPr>
              <a:t>(continued)</a:t>
            </a:r>
            <a:endParaRPr lang="en-US" sz="2400" dirty="0">
              <a:solidFill>
                <a:srgbClr val="C00000"/>
              </a:solidFill>
              <a:effectLst>
                <a:outerShdw blurRad="38100" dist="38100" dir="2700000" algn="tl">
                  <a:srgbClr val="000000">
                    <a:alpha val="43137"/>
                  </a:srgbClr>
                </a:outerShdw>
              </a:effectLst>
              <a:latin typeface="Calibri" pitchFamily="34" charset="0"/>
            </a:endParaRPr>
          </a:p>
        </p:txBody>
      </p:sp>
    </p:spTree>
    <p:extLst>
      <p:ext uri="{BB962C8B-B14F-4D97-AF65-F5344CB8AC3E}">
        <p14:creationId xmlns:p14="http://schemas.microsoft.com/office/powerpoint/2010/main" val="79390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6E99E0C1-0335-4376-9051-6DD159A77847}" type="slidenum">
              <a:rPr lang="en-US" altLang="en-US" sz="1200">
                <a:solidFill>
                  <a:srgbClr val="898989"/>
                </a:solidFill>
              </a:rPr>
              <a:pPr>
                <a:spcBef>
                  <a:spcPct val="0"/>
                </a:spcBef>
                <a:buFontTx/>
                <a:buNone/>
              </a:pPr>
              <a:t>9</a:t>
            </a:fld>
            <a:endParaRPr lang="en-US" altLang="en-US" sz="1200">
              <a:solidFill>
                <a:srgbClr val="898989"/>
              </a:solidFill>
            </a:endParaRPr>
          </a:p>
        </p:txBody>
      </p:sp>
      <p:sp>
        <p:nvSpPr>
          <p:cNvPr id="9220" name="AutoShape 2"/>
          <p:cNvSpPr>
            <a:spLocks noChangeArrowheads="1"/>
          </p:cNvSpPr>
          <p:nvPr/>
        </p:nvSpPr>
        <p:spPr bwMode="auto">
          <a:xfrm>
            <a:off x="770708" y="166686"/>
            <a:ext cx="8127073" cy="812801"/>
          </a:xfrm>
          <a:prstGeom prst="rect">
            <a:avLst/>
          </a:prstGeom>
          <a:solidFill>
            <a:schemeClr val="accent1">
              <a:lumMod val="20000"/>
              <a:lumOff val="80000"/>
            </a:schemeClr>
          </a:solidFill>
          <a:ln>
            <a:noFill/>
          </a:ln>
        </p:spPr>
        <p:txBody>
          <a:bodyPr anchor="ctr"/>
          <a:lstStyle/>
          <a:p>
            <a:pPr>
              <a:defRPr/>
            </a:pPr>
            <a:r>
              <a:rPr lang="en-GB" sz="2800" dirty="0">
                <a:solidFill>
                  <a:schemeClr val="accent1">
                    <a:lumMod val="50000"/>
                  </a:schemeClr>
                </a:solidFill>
                <a:effectLst>
                  <a:outerShdw blurRad="38100" dist="38100" dir="2700000" algn="tl">
                    <a:srgbClr val="000000">
                      <a:alpha val="43137"/>
                    </a:srgbClr>
                  </a:outerShdw>
                </a:effectLst>
                <a:latin typeface="+mn-lt"/>
              </a:rPr>
              <a:t>The Water Services Regulatory Board (WASREB</a:t>
            </a:r>
            <a:r>
              <a:rPr lang="en-GB" sz="2800" b="1" dirty="0">
                <a:solidFill>
                  <a:schemeClr val="accent1">
                    <a:lumMod val="50000"/>
                  </a:schemeClr>
                </a:solidFill>
                <a:effectLst>
                  <a:outerShdw blurRad="38100" dist="38100" dir="2700000" algn="tl">
                    <a:srgbClr val="000000">
                      <a:alpha val="43137"/>
                    </a:srgbClr>
                  </a:outerShdw>
                </a:effectLst>
                <a:latin typeface="+mn-lt"/>
              </a:rPr>
              <a:t>) </a:t>
            </a:r>
            <a:endParaRPr lang="en-US" sz="2800" b="1" dirty="0">
              <a:solidFill>
                <a:schemeClr val="accent1">
                  <a:lumMod val="50000"/>
                </a:schemeClr>
              </a:solidFill>
              <a:effectLst>
                <a:outerShdw blurRad="38100" dist="38100" dir="2700000" algn="tl">
                  <a:srgbClr val="000000">
                    <a:alpha val="43137"/>
                  </a:srgbClr>
                </a:outerShdw>
              </a:effectLst>
              <a:latin typeface="+mn-lt"/>
            </a:endParaRPr>
          </a:p>
        </p:txBody>
      </p:sp>
      <p:sp>
        <p:nvSpPr>
          <p:cNvPr id="19461" name="Rectangle 3"/>
          <p:cNvSpPr>
            <a:spLocks noChangeArrowheads="1"/>
          </p:cNvSpPr>
          <p:nvPr/>
        </p:nvSpPr>
        <p:spPr bwMode="auto">
          <a:xfrm>
            <a:off x="250825" y="1412875"/>
            <a:ext cx="8280400" cy="4103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endParaRPr lang="en-US" altLang="en-US"/>
          </a:p>
          <a:p>
            <a:pPr lvl="1">
              <a:buFont typeface="Arial" panose="020B0604020202020204" pitchFamily="34" charset="0"/>
              <a:buNone/>
            </a:pPr>
            <a:r>
              <a:rPr lang="de-DE" altLang="en-US"/>
              <a:t> </a:t>
            </a:r>
          </a:p>
          <a:p>
            <a:pPr>
              <a:buFont typeface="Arial" panose="020B0604020202020204" pitchFamily="34" charset="0"/>
              <a:buNone/>
            </a:pPr>
            <a:endParaRPr lang="en-US" altLang="en-US"/>
          </a:p>
          <a:p>
            <a:pPr>
              <a:buFont typeface="Arial" panose="020B0604020202020204" pitchFamily="34" charset="0"/>
              <a:buNone/>
            </a:pPr>
            <a:endParaRPr lang="en-US" altLang="en-US"/>
          </a:p>
        </p:txBody>
      </p:sp>
      <p:sp>
        <p:nvSpPr>
          <p:cNvPr id="9222" name="Rectangle 6"/>
          <p:cNvSpPr>
            <a:spLocks noChangeArrowheads="1"/>
          </p:cNvSpPr>
          <p:nvPr/>
        </p:nvSpPr>
        <p:spPr bwMode="auto">
          <a:xfrm>
            <a:off x="571590" y="1293814"/>
            <a:ext cx="8423275" cy="5062537"/>
          </a:xfrm>
          <a:prstGeom prst="rect">
            <a:avLst/>
          </a:prstGeom>
          <a:noFill/>
          <a:ln>
            <a:noFill/>
          </a:ln>
          <a:extLst/>
        </p:spPr>
        <p:txBody>
          <a:bodyPr>
            <a:spAutoFit/>
          </a:bodyPr>
          <a:lstStyle/>
          <a:p>
            <a:pPr eaLnBrk="1" hangingPunct="1">
              <a:spcBef>
                <a:spcPts val="600"/>
              </a:spcBef>
              <a:spcAft>
                <a:spcPts val="600"/>
              </a:spcAft>
              <a:defRPr/>
            </a:pPr>
            <a:r>
              <a:rPr lang="en-US" i="1" dirty="0">
                <a:latin typeface="Arial" charset="0"/>
              </a:rPr>
              <a:t> </a:t>
            </a:r>
            <a:r>
              <a:rPr lang="en-US" sz="2000" dirty="0">
                <a:latin typeface="Arial" charset="0"/>
              </a:rPr>
              <a:t>The regulatory role of the </a:t>
            </a:r>
            <a:r>
              <a:rPr lang="en-US" sz="2000" dirty="0">
                <a:solidFill>
                  <a:srgbClr val="C00000"/>
                </a:solidFill>
                <a:effectLst>
                  <a:outerShdw blurRad="38100" dist="38100" dir="2700000" algn="tl">
                    <a:srgbClr val="000000">
                      <a:alpha val="43137"/>
                    </a:srgbClr>
                  </a:outerShdw>
                </a:effectLst>
                <a:latin typeface="Arial" charset="0"/>
              </a:rPr>
              <a:t>WASREB</a:t>
            </a:r>
            <a:r>
              <a:rPr lang="en-US" sz="2000" dirty="0">
                <a:latin typeface="Arial" charset="0"/>
              </a:rPr>
              <a:t> includes:</a:t>
            </a:r>
          </a:p>
          <a:p>
            <a:pPr marL="742950" lvl="1" indent="-285750" eaLnBrk="1" hangingPunct="1">
              <a:spcBef>
                <a:spcPts val="600"/>
              </a:spcBef>
              <a:spcAft>
                <a:spcPts val="600"/>
              </a:spcAft>
              <a:buFont typeface="Arial" pitchFamily="34" charset="0"/>
              <a:buChar char="•"/>
              <a:defRPr/>
            </a:pPr>
            <a:r>
              <a:rPr lang="en-US" sz="2000" dirty="0">
                <a:latin typeface="Arial" charset="0"/>
              </a:rPr>
              <a:t> </a:t>
            </a:r>
            <a:r>
              <a:rPr lang="en-US" sz="2000" dirty="0">
                <a:solidFill>
                  <a:srgbClr val="C00000"/>
                </a:solidFill>
                <a:latin typeface="Arial" charset="0"/>
              </a:rPr>
              <a:t>Issuing licenses</a:t>
            </a:r>
          </a:p>
          <a:p>
            <a:pPr marL="717550" indent="-271463" eaLnBrk="1" hangingPunct="1">
              <a:spcBef>
                <a:spcPts val="600"/>
              </a:spcBef>
              <a:spcAft>
                <a:spcPts val="600"/>
              </a:spcAft>
              <a:buFont typeface="Arial" charset="0"/>
              <a:buChar char="•"/>
              <a:defRPr/>
            </a:pPr>
            <a:r>
              <a:rPr lang="en-US" sz="2000" dirty="0">
                <a:solidFill>
                  <a:srgbClr val="C00000"/>
                </a:solidFill>
                <a:latin typeface="Arial" charset="0"/>
              </a:rPr>
              <a:t> Setting service standards </a:t>
            </a:r>
          </a:p>
          <a:p>
            <a:pPr marL="717550" indent="-271463" eaLnBrk="1" hangingPunct="1">
              <a:spcBef>
                <a:spcPts val="600"/>
              </a:spcBef>
              <a:spcAft>
                <a:spcPts val="600"/>
              </a:spcAft>
              <a:buFont typeface="Arial" charset="0"/>
              <a:buChar char="•"/>
              <a:defRPr/>
            </a:pPr>
            <a:r>
              <a:rPr lang="en-US" sz="2000" dirty="0">
                <a:solidFill>
                  <a:srgbClr val="C00000"/>
                </a:solidFill>
                <a:latin typeface="Arial" charset="0"/>
              </a:rPr>
              <a:t> Providing guidelines for setting tariffs </a:t>
            </a:r>
          </a:p>
          <a:p>
            <a:pPr marL="717550" indent="-271463" eaLnBrk="1" hangingPunct="1">
              <a:spcBef>
                <a:spcPts val="600"/>
              </a:spcBef>
              <a:spcAft>
                <a:spcPts val="600"/>
              </a:spcAft>
              <a:buFont typeface="Arial" charset="0"/>
              <a:buChar char="•"/>
              <a:defRPr/>
            </a:pPr>
            <a:r>
              <a:rPr lang="en-US" sz="2000" dirty="0">
                <a:solidFill>
                  <a:srgbClr val="C00000"/>
                </a:solidFill>
                <a:latin typeface="Arial" charset="0"/>
              </a:rPr>
              <a:t> Providing mechanisms for handling complaints</a:t>
            </a:r>
          </a:p>
          <a:p>
            <a:pPr algn="just" eaLnBrk="1" hangingPunct="1">
              <a:defRPr/>
            </a:pPr>
            <a:r>
              <a:rPr lang="en-US" sz="2000" dirty="0">
                <a:latin typeface="Arial" charset="0"/>
              </a:rPr>
              <a:t>The  responsibility  for  providing water  and sewerage services is vested </a:t>
            </a:r>
            <a:r>
              <a:rPr lang="en-US" sz="2000" dirty="0">
                <a:solidFill>
                  <a:schemeClr val="accent1">
                    <a:lumMod val="75000"/>
                  </a:schemeClr>
                </a:solidFill>
                <a:latin typeface="Arial" charset="0"/>
              </a:rPr>
              <a:t>to the 47 Counties</a:t>
            </a:r>
          </a:p>
          <a:p>
            <a:pPr eaLnBrk="1" hangingPunct="1">
              <a:defRPr/>
            </a:pPr>
            <a:endParaRPr lang="en-US" sz="2000" dirty="0">
              <a:solidFill>
                <a:schemeClr val="accent1">
                  <a:lumMod val="75000"/>
                </a:schemeClr>
              </a:solidFill>
              <a:latin typeface="Arial" charset="0"/>
            </a:endParaRPr>
          </a:p>
          <a:p>
            <a:pPr eaLnBrk="1" hangingPunct="1">
              <a:defRPr/>
            </a:pPr>
            <a:r>
              <a:rPr lang="en-US" sz="2000" dirty="0">
                <a:solidFill>
                  <a:schemeClr val="accent1">
                    <a:lumMod val="75000"/>
                  </a:schemeClr>
                </a:solidFill>
                <a:latin typeface="Arial" charset="0"/>
              </a:rPr>
              <a:t>The Water Service Boards (WSBs) are still responsible for asset development during the transition  period  to full devolution  of water services. In the previous Water Act 2002,their roles were regulators, managers, operators, developers of assets and appointers of WSPs. </a:t>
            </a:r>
            <a:endParaRPr lang="en-US" sz="2000" dirty="0">
              <a:latin typeface="Arial" charset="0"/>
            </a:endParaRPr>
          </a:p>
          <a:p>
            <a:pPr eaLnBrk="1" hangingPunct="1">
              <a:defRPr/>
            </a:pPr>
            <a:r>
              <a:rPr lang="en-US" sz="2000" dirty="0">
                <a:latin typeface="Arial" charset="0"/>
              </a:rPr>
              <a:t> </a:t>
            </a:r>
          </a:p>
          <a:p>
            <a:pPr eaLnBrk="1" hangingPunct="1">
              <a:defRPr/>
            </a:pPr>
            <a:endParaRPr lang="en-US" dirty="0">
              <a:latin typeface="Arial" charset="0"/>
            </a:endParaRPr>
          </a:p>
        </p:txBody>
      </p:sp>
    </p:spTree>
    <p:extLst>
      <p:ext uri="{BB962C8B-B14F-4D97-AF65-F5344CB8AC3E}">
        <p14:creationId xmlns:p14="http://schemas.microsoft.com/office/powerpoint/2010/main" val="2668413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1269</Words>
  <Application>Microsoft Office PowerPoint</Application>
  <PresentationFormat>On-screen Show (4:3)</PresentationFormat>
  <Paragraphs>200</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PowerPoint Presentation</vt:lpstr>
      <vt:lpstr>        Background</vt:lpstr>
      <vt:lpstr>The water sector reforms  </vt:lpstr>
      <vt:lpstr>The water sector reforms  </vt:lpstr>
      <vt:lpstr>PowerPoint Presentation</vt:lpstr>
      <vt:lpstr>PowerPoint Presentation</vt:lpstr>
      <vt:lpstr>PowerPoint Presentation</vt:lpstr>
      <vt:lpstr>PowerPoint Presentation</vt:lpstr>
      <vt:lpstr>PowerPoint Presentation</vt:lpstr>
      <vt:lpstr>PowerPoint Presentation</vt:lpstr>
      <vt:lpstr>The Water Sector Trust Fund</vt:lpstr>
      <vt:lpstr>PowerPoint Presentation</vt:lpstr>
      <vt:lpstr>The Constitution of Kenya 2010</vt:lpstr>
      <vt:lpstr>The Water Act 2016</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Linda Gwada</dc:creator>
  <cp:lastModifiedBy>Charlotte</cp:lastModifiedBy>
  <cp:revision>18</cp:revision>
  <dcterms:created xsi:type="dcterms:W3CDTF">2017-07-24T09:02:33Z</dcterms:created>
  <dcterms:modified xsi:type="dcterms:W3CDTF">2017-08-03T06:13:20Z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307883</vt:lpwstr>
  </property>
  <property fmtid="{D5CDD505-2E9C-101B-9397-08002B2CF9AE}" name="NXPowerLiteSettings" pid="3">
    <vt:lpwstr>C4000400038000</vt:lpwstr>
  </property>
  <property fmtid="{D5CDD505-2E9C-101B-9397-08002B2CF9AE}" name="NXPowerLiteVersion" pid="4">
    <vt:lpwstr>D7.1.10</vt:lpwstr>
  </property>
</Properties>
</file>